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4"/>
  </p:sldMasterIdLst>
  <p:notesMasterIdLst>
    <p:notesMasterId r:id="rId36"/>
  </p:notesMasterIdLst>
  <p:sldIdLst>
    <p:sldId id="256" r:id="rId5"/>
    <p:sldId id="257" r:id="rId6"/>
    <p:sldId id="258" r:id="rId7"/>
    <p:sldId id="284" r:id="rId8"/>
    <p:sldId id="266" r:id="rId9"/>
    <p:sldId id="267" r:id="rId10"/>
    <p:sldId id="259" r:id="rId11"/>
    <p:sldId id="262" r:id="rId12"/>
    <p:sldId id="263" r:id="rId13"/>
    <p:sldId id="260" r:id="rId14"/>
    <p:sldId id="264" r:id="rId15"/>
    <p:sldId id="290" r:id="rId16"/>
    <p:sldId id="261"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7" r:id="rId31"/>
    <p:sldId id="288" r:id="rId32"/>
    <p:sldId id="289" r:id="rId33"/>
    <p:sldId id="285" r:id="rId34"/>
    <p:sldId id="286" r:id="rId3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755F"/>
    <a:srgbClr val="E3DED1"/>
    <a:srgbClr val="4E6E59"/>
    <a:srgbClr val="ABA9A2"/>
    <a:srgbClr val="5576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66EB72-8654-4F06-95A3-EE087B7459F4}" v="163" dt="2024-02-23T01:20:18.1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19" d="100"/>
          <a:sy n="19" d="100"/>
        </p:scale>
        <p:origin x="3042" y="42"/>
      </p:cViewPr>
      <p:guideLst/>
    </p:cSldViewPr>
  </p:slideViewPr>
  <p:outlineViewPr>
    <p:cViewPr>
      <p:scale>
        <a:sx n="33" d="100"/>
        <a:sy n="33" d="100"/>
      </p:scale>
      <p:origin x="0" y="-68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hyperlink" Target="https://www.mendocinocounty.gov/home/showpublisheddocument/62920" TargetMode="External"/><Relationship Id="rId7" Type="http://schemas.openxmlformats.org/officeDocument/2006/relationships/image" Target="../media/image12.png"/><Relationship Id="rId2" Type="http://schemas.openxmlformats.org/officeDocument/2006/relationships/hyperlink" Target="https://www.mendocinocounty.gov/home/showpublisheddocument/62918" TargetMode="External"/><Relationship Id="rId1" Type="http://schemas.openxmlformats.org/officeDocument/2006/relationships/hyperlink" Target="https://www.mendocinocounty.gov/home/showpublisheddocument/62590/638418749900500000" TargetMode="Externa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hyperlink" Target="https://www.mendocinocounty.gov/home/showpublisheddocument/62916" TargetMode="External"/></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hyperlink" Target="file:///C:\Users\mcburneys\Desktop\Mendocino%20Schedule%20B%20-%20Budget-MJ.pdf" TargetMode="External"/><Relationship Id="rId7" Type="http://schemas.openxmlformats.org/officeDocument/2006/relationships/image" Target="../media/image12.png"/><Relationship Id="rId2" Type="http://schemas.openxmlformats.org/officeDocument/2006/relationships/hyperlink" Target="file:///C:\Users\mcburneys\Desktop\Mendocino%20Schedule%20A%20-%20Scope%20of%20Project%20-%20MJ.docx" TargetMode="External"/><Relationship Id="rId1" Type="http://schemas.openxmlformats.org/officeDocument/2006/relationships/hyperlink" Target="https://www.mendocinocounty.gov/home/showpublisheddocument/62590/638418749900500000" TargetMode="Externa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hyperlink" Target="file:///C:\Users\mcburneys\Desktop\W9%20EXAMPLE.pdf" TargetMode="External"/></Relationships>
</file>

<file path=ppt/diagrams/_rels/drawing1.xml.rels><?xml version="1.0" encoding="UTF-8" standalone="yes"?>
<Relationships xmlns="http://schemas.openxmlformats.org/package/2006/relationships"><Relationship Id="rId8" Type="http://schemas.openxmlformats.org/officeDocument/2006/relationships/hyperlink" Target="https://www.mendocinocounty.gov/home/showpublisheddocument/62916" TargetMode="External"/><Relationship Id="rId3" Type="http://schemas.openxmlformats.org/officeDocument/2006/relationships/image" Target="../media/image12.png"/><Relationship Id="rId7" Type="http://schemas.openxmlformats.org/officeDocument/2006/relationships/hyperlink" Target="https://www.mendocinocounty.gov/home/showpublisheddocument/62920" TargetMode="External"/><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hyperlink" Target="https://www.mendocinocounty.gov/home/showpublisheddocument/62918" TargetMode="External"/><Relationship Id="rId5" Type="http://schemas.openxmlformats.org/officeDocument/2006/relationships/hyperlink" Target="https://www.mendocinocounty.gov/home/showpublisheddocument/62590/638418749900500000" TargetMode="External"/><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8" Type="http://schemas.openxmlformats.org/officeDocument/2006/relationships/hyperlink" Target="file:///C:\Users\mcburneys\Desktop\W9%20EXAMPLE.pdf" TargetMode="External"/><Relationship Id="rId3" Type="http://schemas.openxmlformats.org/officeDocument/2006/relationships/image" Target="../media/image12.png"/><Relationship Id="rId7" Type="http://schemas.openxmlformats.org/officeDocument/2006/relationships/hyperlink" Target="file:///C:\Users\mcburneys\Desktop\Mendocino%20Schedule%20B%20-%20Budget-MJ.pdf" TargetMode="External"/><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hyperlink" Target="file:///C:\Users\mcburneys\Desktop\Mendocino%20Schedule%20A%20-%20Scope%20of%20Project%20-%20MJ.docx" TargetMode="External"/><Relationship Id="rId5" Type="http://schemas.openxmlformats.org/officeDocument/2006/relationships/hyperlink" Target="https://www.mendocinocounty.gov/home/showpublisheddocument/62590/638418749900500000" TargetMode="External"/><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7211B9-84C7-4599-AA0C-7EFB6FA4FA6D}"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308EFB9B-2688-424F-A4EE-8BB030FFCDF8}">
      <dgm:prSet/>
      <dgm:spPr/>
      <dgm:t>
        <a:bodyPr/>
        <a:lstStyle/>
        <a:p>
          <a:pPr>
            <a:lnSpc>
              <a:spcPct val="100000"/>
            </a:lnSpc>
            <a:defRPr b="1"/>
          </a:pPr>
          <a:r>
            <a:rPr lang="en-US" b="0" i="0" dirty="0"/>
            <a:t>Document types accepted:</a:t>
          </a:r>
          <a:endParaRPr lang="en-US" dirty="0"/>
        </a:p>
      </dgm:t>
    </dgm:pt>
    <dgm:pt modelId="{991F3BB2-3E3C-4FC9-868D-354B0EE9B328}" type="parTrans" cxnId="{72191A3C-9C0A-4FF0-8261-E354EFB47ECA}">
      <dgm:prSet/>
      <dgm:spPr/>
      <dgm:t>
        <a:bodyPr/>
        <a:lstStyle/>
        <a:p>
          <a:endParaRPr lang="en-US"/>
        </a:p>
      </dgm:t>
    </dgm:pt>
    <dgm:pt modelId="{A7C04890-C4D2-4D36-A340-D74DC3A5BB6D}" type="sibTrans" cxnId="{72191A3C-9C0A-4FF0-8261-E354EFB47ECA}">
      <dgm:prSet/>
      <dgm:spPr/>
      <dgm:t>
        <a:bodyPr/>
        <a:lstStyle/>
        <a:p>
          <a:endParaRPr lang="en-US"/>
        </a:p>
      </dgm:t>
    </dgm:pt>
    <dgm:pt modelId="{E66AB9C7-4E76-4F1F-8270-D09AA54061D7}">
      <dgm:prSet/>
      <dgm:spPr/>
      <dgm:t>
        <a:bodyPr/>
        <a:lstStyle/>
        <a:p>
          <a:pPr>
            <a:lnSpc>
              <a:spcPct val="100000"/>
            </a:lnSpc>
          </a:pPr>
          <a:r>
            <a:rPr lang="en-US" b="0" i="0" dirty="0"/>
            <a:t>JPG</a:t>
          </a:r>
          <a:endParaRPr lang="en-US" dirty="0"/>
        </a:p>
      </dgm:t>
    </dgm:pt>
    <dgm:pt modelId="{532B89BA-858C-4319-A891-C213ED403C81}" type="parTrans" cxnId="{B9333AE5-0D8A-4F78-A90E-95DF4BFC1AE5}">
      <dgm:prSet/>
      <dgm:spPr/>
      <dgm:t>
        <a:bodyPr/>
        <a:lstStyle/>
        <a:p>
          <a:endParaRPr lang="en-US"/>
        </a:p>
      </dgm:t>
    </dgm:pt>
    <dgm:pt modelId="{443880F0-0F11-4A82-A906-C180722DC1B2}" type="sibTrans" cxnId="{B9333AE5-0D8A-4F78-A90E-95DF4BFC1AE5}">
      <dgm:prSet/>
      <dgm:spPr/>
      <dgm:t>
        <a:bodyPr/>
        <a:lstStyle/>
        <a:p>
          <a:endParaRPr lang="en-US"/>
        </a:p>
      </dgm:t>
    </dgm:pt>
    <dgm:pt modelId="{8CCD0208-3E88-4586-A5BA-E5D74FAD78B5}">
      <dgm:prSet/>
      <dgm:spPr/>
      <dgm:t>
        <a:bodyPr/>
        <a:lstStyle/>
        <a:p>
          <a:pPr>
            <a:lnSpc>
              <a:spcPct val="100000"/>
            </a:lnSpc>
          </a:pPr>
          <a:r>
            <a:rPr lang="en-US" b="0" i="0" dirty="0"/>
            <a:t>PDF</a:t>
          </a:r>
          <a:endParaRPr lang="en-US" dirty="0"/>
        </a:p>
      </dgm:t>
    </dgm:pt>
    <dgm:pt modelId="{C59F3D47-1C6F-4866-B3FC-DBA6F52F64E2}" type="parTrans" cxnId="{4CF45F0C-2E6B-46C0-BF42-CCA74342C5FE}">
      <dgm:prSet/>
      <dgm:spPr/>
      <dgm:t>
        <a:bodyPr/>
        <a:lstStyle/>
        <a:p>
          <a:endParaRPr lang="en-US"/>
        </a:p>
      </dgm:t>
    </dgm:pt>
    <dgm:pt modelId="{DEF94AD2-DE99-4B97-B513-6915F1B28831}" type="sibTrans" cxnId="{4CF45F0C-2E6B-46C0-BF42-CCA74342C5FE}">
      <dgm:prSet/>
      <dgm:spPr/>
      <dgm:t>
        <a:bodyPr/>
        <a:lstStyle/>
        <a:p>
          <a:endParaRPr lang="en-US"/>
        </a:p>
      </dgm:t>
    </dgm:pt>
    <dgm:pt modelId="{7A72EC08-8F7C-4F8F-83A1-BA0FC71C3BFE}">
      <dgm:prSet/>
      <dgm:spPr/>
      <dgm:t>
        <a:bodyPr/>
        <a:lstStyle/>
        <a:p>
          <a:pPr>
            <a:lnSpc>
              <a:spcPct val="100000"/>
            </a:lnSpc>
          </a:pPr>
          <a:r>
            <a:rPr lang="en-US" b="0" i="0" dirty="0"/>
            <a:t>Mac Formats (Pages)</a:t>
          </a:r>
          <a:endParaRPr lang="en-US" dirty="0"/>
        </a:p>
      </dgm:t>
    </dgm:pt>
    <dgm:pt modelId="{BDC8FB0F-9CDB-410D-8C9D-5A9984E28F9E}" type="parTrans" cxnId="{533F60D2-A117-48AC-8A66-A9C79AF3E750}">
      <dgm:prSet/>
      <dgm:spPr/>
      <dgm:t>
        <a:bodyPr/>
        <a:lstStyle/>
        <a:p>
          <a:endParaRPr lang="en-US"/>
        </a:p>
      </dgm:t>
    </dgm:pt>
    <dgm:pt modelId="{AC383554-181D-48CF-92E1-249180078551}" type="sibTrans" cxnId="{533F60D2-A117-48AC-8A66-A9C79AF3E750}">
      <dgm:prSet/>
      <dgm:spPr/>
      <dgm:t>
        <a:bodyPr/>
        <a:lstStyle/>
        <a:p>
          <a:endParaRPr lang="en-US"/>
        </a:p>
      </dgm:t>
    </dgm:pt>
    <dgm:pt modelId="{87DEE1A1-889D-45C7-A6A2-8FBEA77EC112}">
      <dgm:prSet/>
      <dgm:spPr/>
      <dgm:t>
        <a:bodyPr/>
        <a:lstStyle/>
        <a:p>
          <a:pPr>
            <a:lnSpc>
              <a:spcPct val="100000"/>
            </a:lnSpc>
          </a:pPr>
          <a:r>
            <a:rPr lang="en-US" b="0" i="0" dirty="0"/>
            <a:t>Microsoft Word</a:t>
          </a:r>
          <a:endParaRPr lang="en-US" dirty="0"/>
        </a:p>
      </dgm:t>
    </dgm:pt>
    <dgm:pt modelId="{7DB05D3F-825A-4B29-8BB1-8FB1467B10A2}" type="parTrans" cxnId="{5BE82BB0-7D3B-4E0D-9E52-6F987E2FC208}">
      <dgm:prSet/>
      <dgm:spPr/>
      <dgm:t>
        <a:bodyPr/>
        <a:lstStyle/>
        <a:p>
          <a:endParaRPr lang="en-US"/>
        </a:p>
      </dgm:t>
    </dgm:pt>
    <dgm:pt modelId="{431890FA-9A12-459A-989A-0FC73404D508}" type="sibTrans" cxnId="{5BE82BB0-7D3B-4E0D-9E52-6F987E2FC208}">
      <dgm:prSet/>
      <dgm:spPr/>
      <dgm:t>
        <a:bodyPr/>
        <a:lstStyle/>
        <a:p>
          <a:endParaRPr lang="en-US"/>
        </a:p>
      </dgm:t>
    </dgm:pt>
    <dgm:pt modelId="{55693001-73DD-43A1-BA63-59224D5DADD7}">
      <dgm:prSet/>
      <dgm:spPr/>
      <dgm:t>
        <a:bodyPr/>
        <a:lstStyle/>
        <a:p>
          <a:pPr>
            <a:lnSpc>
              <a:spcPct val="100000"/>
            </a:lnSpc>
          </a:pPr>
          <a:r>
            <a:rPr lang="en-US" b="0" i="0" dirty="0"/>
            <a:t>Microsoft Excel</a:t>
          </a:r>
          <a:endParaRPr lang="en-US" dirty="0"/>
        </a:p>
      </dgm:t>
    </dgm:pt>
    <dgm:pt modelId="{CB48099D-6A57-42C6-A848-65CB40DE8252}" type="parTrans" cxnId="{65D4B651-C7C1-46DB-B2DB-B0E7A033D18F}">
      <dgm:prSet/>
      <dgm:spPr/>
      <dgm:t>
        <a:bodyPr/>
        <a:lstStyle/>
        <a:p>
          <a:endParaRPr lang="en-US"/>
        </a:p>
      </dgm:t>
    </dgm:pt>
    <dgm:pt modelId="{94F2306F-3103-400A-AE62-553FD11503E3}" type="sibTrans" cxnId="{65D4B651-C7C1-46DB-B2DB-B0E7A033D18F}">
      <dgm:prSet/>
      <dgm:spPr/>
      <dgm:t>
        <a:bodyPr/>
        <a:lstStyle/>
        <a:p>
          <a:endParaRPr lang="en-US"/>
        </a:p>
      </dgm:t>
    </dgm:pt>
    <dgm:pt modelId="{0EBD9063-746A-4909-9E5F-9C24494AD1D0}">
      <dgm:prSet/>
      <dgm:spPr/>
      <dgm:t>
        <a:bodyPr/>
        <a:lstStyle/>
        <a:p>
          <a:pPr>
            <a:lnSpc>
              <a:spcPct val="100000"/>
            </a:lnSpc>
            <a:defRPr b="1"/>
          </a:pPr>
          <a:r>
            <a:rPr lang="en-US" b="0" i="0" dirty="0"/>
            <a:t>Attachments</a:t>
          </a:r>
          <a:endParaRPr lang="en-US" dirty="0"/>
        </a:p>
      </dgm:t>
    </dgm:pt>
    <dgm:pt modelId="{48019409-17FC-4DEF-BCFF-DF3303854113}" type="parTrans" cxnId="{64AA5904-54D3-443C-BE96-54427707FE04}">
      <dgm:prSet/>
      <dgm:spPr/>
      <dgm:t>
        <a:bodyPr/>
        <a:lstStyle/>
        <a:p>
          <a:endParaRPr lang="en-US"/>
        </a:p>
      </dgm:t>
    </dgm:pt>
    <dgm:pt modelId="{FEEDC0B6-D40F-4E9B-84C4-70AD76088F3A}" type="sibTrans" cxnId="{64AA5904-54D3-443C-BE96-54427707FE04}">
      <dgm:prSet/>
      <dgm:spPr/>
      <dgm:t>
        <a:bodyPr/>
        <a:lstStyle/>
        <a:p>
          <a:endParaRPr lang="en-US"/>
        </a:p>
      </dgm:t>
    </dgm:pt>
    <dgm:pt modelId="{B83A543D-4EA5-44E5-AE7C-AC846C6EC46E}">
      <dgm:prSet/>
      <dgm:spPr/>
      <dgm:t>
        <a:bodyPr/>
        <a:lstStyle/>
        <a:p>
          <a:pPr>
            <a:lnSpc>
              <a:spcPct val="100000"/>
            </a:lnSpc>
          </a:pPr>
          <a:r>
            <a:rPr lang="en-US" b="0" i="0" u="sng" dirty="0">
              <a:hlinkClick xmlns:r="http://schemas.openxmlformats.org/officeDocument/2006/relationships" r:id="rId1"/>
            </a:rPr>
            <a:t>LJAGP Program Manual</a:t>
          </a:r>
          <a:endParaRPr lang="en-US" dirty="0"/>
        </a:p>
      </dgm:t>
    </dgm:pt>
    <dgm:pt modelId="{1C79B268-3471-44CC-A077-F2245A1C378D}" type="parTrans" cxnId="{D845DCEF-6DF5-4B3B-BF52-112972CB3FFD}">
      <dgm:prSet/>
      <dgm:spPr/>
      <dgm:t>
        <a:bodyPr/>
        <a:lstStyle/>
        <a:p>
          <a:endParaRPr lang="en-US"/>
        </a:p>
      </dgm:t>
    </dgm:pt>
    <dgm:pt modelId="{A6482800-F471-4555-A75E-27E5657F4582}" type="sibTrans" cxnId="{D845DCEF-6DF5-4B3B-BF52-112972CB3FFD}">
      <dgm:prSet/>
      <dgm:spPr/>
      <dgm:t>
        <a:bodyPr/>
        <a:lstStyle/>
        <a:p>
          <a:endParaRPr lang="en-US"/>
        </a:p>
      </dgm:t>
    </dgm:pt>
    <dgm:pt modelId="{F924881E-7204-4B38-B53B-F9D55D00FD7D}">
      <dgm:prSet/>
      <dgm:spPr/>
      <dgm:t>
        <a:bodyPr/>
        <a:lstStyle/>
        <a:p>
          <a:pPr>
            <a:lnSpc>
              <a:spcPct val="100000"/>
            </a:lnSpc>
          </a:pPr>
          <a:r>
            <a:rPr lang="en-US" b="0" i="0" u="sng" dirty="0">
              <a:hlinkClick xmlns:r="http://schemas.openxmlformats.org/officeDocument/2006/relationships" r:id="rId2"/>
            </a:rPr>
            <a:t>Schedule A - Scope of Project - Blank Fillable</a:t>
          </a:r>
          <a:endParaRPr lang="en-US" dirty="0"/>
        </a:p>
      </dgm:t>
    </dgm:pt>
    <dgm:pt modelId="{A291D678-8EA0-4A4C-8B3C-49778E5E6A85}" type="parTrans" cxnId="{3C65A38B-E440-42B7-81A2-A8A7560CBECA}">
      <dgm:prSet/>
      <dgm:spPr/>
      <dgm:t>
        <a:bodyPr/>
        <a:lstStyle/>
        <a:p>
          <a:endParaRPr lang="en-US"/>
        </a:p>
      </dgm:t>
    </dgm:pt>
    <dgm:pt modelId="{A987587D-17F4-472B-B76D-1EC10A0ADA1E}" type="sibTrans" cxnId="{3C65A38B-E440-42B7-81A2-A8A7560CBECA}">
      <dgm:prSet/>
      <dgm:spPr/>
      <dgm:t>
        <a:bodyPr/>
        <a:lstStyle/>
        <a:p>
          <a:endParaRPr lang="en-US"/>
        </a:p>
      </dgm:t>
    </dgm:pt>
    <dgm:pt modelId="{DF6DE2A1-957E-422D-BFEE-3278CFBB299E}">
      <dgm:prSet/>
      <dgm:spPr/>
      <dgm:t>
        <a:bodyPr/>
        <a:lstStyle/>
        <a:p>
          <a:pPr>
            <a:lnSpc>
              <a:spcPct val="100000"/>
            </a:lnSpc>
          </a:pPr>
          <a:r>
            <a:rPr lang="en-US" b="0" i="0" u="sng" dirty="0">
              <a:hlinkClick xmlns:r="http://schemas.openxmlformats.org/officeDocument/2006/relationships" r:id="rId3"/>
            </a:rPr>
            <a:t>Schedule B - Budget - Blank Fillable</a:t>
          </a:r>
          <a:endParaRPr lang="en-US" dirty="0"/>
        </a:p>
      </dgm:t>
    </dgm:pt>
    <dgm:pt modelId="{8E694691-43A4-41F8-9935-3D2B53B4F07C}" type="parTrans" cxnId="{E8E217F9-72AC-41F2-A767-BCA5FE630DF8}">
      <dgm:prSet/>
      <dgm:spPr/>
      <dgm:t>
        <a:bodyPr/>
        <a:lstStyle/>
        <a:p>
          <a:endParaRPr lang="en-US"/>
        </a:p>
      </dgm:t>
    </dgm:pt>
    <dgm:pt modelId="{5989D68C-D783-4B5E-9575-1D57D68BE336}" type="sibTrans" cxnId="{E8E217F9-72AC-41F2-A767-BCA5FE630DF8}">
      <dgm:prSet/>
      <dgm:spPr/>
      <dgm:t>
        <a:bodyPr/>
        <a:lstStyle/>
        <a:p>
          <a:endParaRPr lang="en-US"/>
        </a:p>
      </dgm:t>
    </dgm:pt>
    <dgm:pt modelId="{C8A790A0-F873-4C58-BBD1-570C5638CDAB}">
      <dgm:prSet/>
      <dgm:spPr/>
      <dgm:t>
        <a:bodyPr/>
        <a:lstStyle/>
        <a:p>
          <a:pPr>
            <a:lnSpc>
              <a:spcPct val="100000"/>
            </a:lnSpc>
          </a:pPr>
          <a:r>
            <a:rPr lang="en-US" b="0" i="0" u="sng" dirty="0">
              <a:hlinkClick xmlns:r="http://schemas.openxmlformats.org/officeDocument/2006/relationships" r:id="rId4"/>
            </a:rPr>
            <a:t>W-9 Blank Form</a:t>
          </a:r>
          <a:endParaRPr lang="en-US" dirty="0"/>
        </a:p>
      </dgm:t>
    </dgm:pt>
    <dgm:pt modelId="{BB1079C4-EF31-45E5-91FC-2FBBADC0B1A8}" type="parTrans" cxnId="{4A302F61-FCDF-4879-92F4-7A652122F4C2}">
      <dgm:prSet/>
      <dgm:spPr/>
      <dgm:t>
        <a:bodyPr/>
        <a:lstStyle/>
        <a:p>
          <a:endParaRPr lang="en-US"/>
        </a:p>
      </dgm:t>
    </dgm:pt>
    <dgm:pt modelId="{2218D1C0-620A-4B9B-B29E-825B46226B5C}" type="sibTrans" cxnId="{4A302F61-FCDF-4879-92F4-7A652122F4C2}">
      <dgm:prSet/>
      <dgm:spPr/>
      <dgm:t>
        <a:bodyPr/>
        <a:lstStyle/>
        <a:p>
          <a:endParaRPr lang="en-US"/>
        </a:p>
      </dgm:t>
    </dgm:pt>
    <dgm:pt modelId="{8BEFBEA3-DC98-4216-B885-69AC0B7C59DA}" type="pres">
      <dgm:prSet presAssocID="{227211B9-84C7-4599-AA0C-7EFB6FA4FA6D}" presName="root" presStyleCnt="0">
        <dgm:presLayoutVars>
          <dgm:dir/>
          <dgm:resizeHandles val="exact"/>
        </dgm:presLayoutVars>
      </dgm:prSet>
      <dgm:spPr/>
    </dgm:pt>
    <dgm:pt modelId="{B412E306-4490-4FD8-BBCE-81D78D422CE6}" type="pres">
      <dgm:prSet presAssocID="{308EFB9B-2688-424F-A4EE-8BB030FFCDF8}" presName="compNode" presStyleCnt="0"/>
      <dgm:spPr/>
    </dgm:pt>
    <dgm:pt modelId="{7EF895EC-0649-4F9D-959C-4A39C8859C67}" type="pres">
      <dgm:prSet presAssocID="{308EFB9B-2688-424F-A4EE-8BB030FFCDF8}" presName="iconRect" presStyleLbl="node1" presStyleIdx="0" presStyleCnt="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yncing Cloud"/>
        </a:ext>
      </dgm:extLst>
    </dgm:pt>
    <dgm:pt modelId="{09430B1C-CDD7-4B65-9CD7-74519FA66731}" type="pres">
      <dgm:prSet presAssocID="{308EFB9B-2688-424F-A4EE-8BB030FFCDF8}" presName="iconSpace" presStyleCnt="0"/>
      <dgm:spPr/>
    </dgm:pt>
    <dgm:pt modelId="{22CDBB2C-8FFC-48F3-B2F3-71A7ACCA1975}" type="pres">
      <dgm:prSet presAssocID="{308EFB9B-2688-424F-A4EE-8BB030FFCDF8}" presName="parTx" presStyleLbl="revTx" presStyleIdx="0" presStyleCnt="4">
        <dgm:presLayoutVars>
          <dgm:chMax val="0"/>
          <dgm:chPref val="0"/>
        </dgm:presLayoutVars>
      </dgm:prSet>
      <dgm:spPr/>
    </dgm:pt>
    <dgm:pt modelId="{097328E9-4557-4B1D-B65F-3F31F1EEFD17}" type="pres">
      <dgm:prSet presAssocID="{308EFB9B-2688-424F-A4EE-8BB030FFCDF8}" presName="txSpace" presStyleCnt="0"/>
      <dgm:spPr/>
    </dgm:pt>
    <dgm:pt modelId="{36358371-3E62-4022-9FA0-82EFAF4A6D24}" type="pres">
      <dgm:prSet presAssocID="{308EFB9B-2688-424F-A4EE-8BB030FFCDF8}" presName="desTx" presStyleLbl="revTx" presStyleIdx="1" presStyleCnt="4">
        <dgm:presLayoutVars/>
      </dgm:prSet>
      <dgm:spPr/>
    </dgm:pt>
    <dgm:pt modelId="{011CAC7A-ECFF-4C47-9982-7E97EF6D7B85}" type="pres">
      <dgm:prSet presAssocID="{A7C04890-C4D2-4D36-A340-D74DC3A5BB6D}" presName="sibTrans" presStyleCnt="0"/>
      <dgm:spPr/>
    </dgm:pt>
    <dgm:pt modelId="{58633193-8025-4069-982E-FF4E16F0E00F}" type="pres">
      <dgm:prSet presAssocID="{0EBD9063-746A-4909-9E5F-9C24494AD1D0}" presName="compNode" presStyleCnt="0"/>
      <dgm:spPr/>
    </dgm:pt>
    <dgm:pt modelId="{4CE05F17-6B52-467E-9BF4-ECC4120642F9}" type="pres">
      <dgm:prSet presAssocID="{0EBD9063-746A-4909-9E5F-9C24494AD1D0}" presName="iconRect" presStyleLbl="node1" presStyleIdx="1" presStyleCnt="2"/>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aperclip"/>
        </a:ext>
      </dgm:extLst>
    </dgm:pt>
    <dgm:pt modelId="{5A42303D-CF96-49AC-8279-36FCE18D9550}" type="pres">
      <dgm:prSet presAssocID="{0EBD9063-746A-4909-9E5F-9C24494AD1D0}" presName="iconSpace" presStyleCnt="0"/>
      <dgm:spPr/>
    </dgm:pt>
    <dgm:pt modelId="{53CD7967-9FFD-4913-926F-1241D86FDBBB}" type="pres">
      <dgm:prSet presAssocID="{0EBD9063-746A-4909-9E5F-9C24494AD1D0}" presName="parTx" presStyleLbl="revTx" presStyleIdx="2" presStyleCnt="4">
        <dgm:presLayoutVars>
          <dgm:chMax val="0"/>
          <dgm:chPref val="0"/>
        </dgm:presLayoutVars>
      </dgm:prSet>
      <dgm:spPr/>
    </dgm:pt>
    <dgm:pt modelId="{746EED58-93D6-4753-9FA2-BFCB973C40A6}" type="pres">
      <dgm:prSet presAssocID="{0EBD9063-746A-4909-9E5F-9C24494AD1D0}" presName="txSpace" presStyleCnt="0"/>
      <dgm:spPr/>
    </dgm:pt>
    <dgm:pt modelId="{4FC2F1F6-1505-4976-899E-9670E2A3322E}" type="pres">
      <dgm:prSet presAssocID="{0EBD9063-746A-4909-9E5F-9C24494AD1D0}" presName="desTx" presStyleLbl="revTx" presStyleIdx="3" presStyleCnt="4">
        <dgm:presLayoutVars/>
      </dgm:prSet>
      <dgm:spPr/>
    </dgm:pt>
  </dgm:ptLst>
  <dgm:cxnLst>
    <dgm:cxn modelId="{64AA5904-54D3-443C-BE96-54427707FE04}" srcId="{227211B9-84C7-4599-AA0C-7EFB6FA4FA6D}" destId="{0EBD9063-746A-4909-9E5F-9C24494AD1D0}" srcOrd="1" destOrd="0" parTransId="{48019409-17FC-4DEF-BCFF-DF3303854113}" sibTransId="{FEEDC0B6-D40F-4E9B-84C4-70AD76088F3A}"/>
    <dgm:cxn modelId="{4CF45F0C-2E6B-46C0-BF42-CCA74342C5FE}" srcId="{308EFB9B-2688-424F-A4EE-8BB030FFCDF8}" destId="{8CCD0208-3E88-4586-A5BA-E5D74FAD78B5}" srcOrd="1" destOrd="0" parTransId="{C59F3D47-1C6F-4866-B3FC-DBA6F52F64E2}" sibTransId="{DEF94AD2-DE99-4B97-B513-6915F1B28831}"/>
    <dgm:cxn modelId="{FCF02819-1F40-42FF-93FB-523D7109120A}" type="presOf" srcId="{F924881E-7204-4B38-B53B-F9D55D00FD7D}" destId="{4FC2F1F6-1505-4976-899E-9670E2A3322E}" srcOrd="0" destOrd="1" presId="urn:microsoft.com/office/officeart/2018/5/layout/CenteredIconLabelDescriptionList"/>
    <dgm:cxn modelId="{EE05A423-A7FD-4068-A5F0-142B1566FCDE}" type="presOf" srcId="{87DEE1A1-889D-45C7-A6A2-8FBEA77EC112}" destId="{36358371-3E62-4022-9FA0-82EFAF4A6D24}" srcOrd="0" destOrd="3" presId="urn:microsoft.com/office/officeart/2018/5/layout/CenteredIconLabelDescriptionList"/>
    <dgm:cxn modelId="{72191A3C-9C0A-4FF0-8261-E354EFB47ECA}" srcId="{227211B9-84C7-4599-AA0C-7EFB6FA4FA6D}" destId="{308EFB9B-2688-424F-A4EE-8BB030FFCDF8}" srcOrd="0" destOrd="0" parTransId="{991F3BB2-3E3C-4FC9-868D-354B0EE9B328}" sibTransId="{A7C04890-C4D2-4D36-A340-D74DC3A5BB6D}"/>
    <dgm:cxn modelId="{C0497E3F-83CE-4BBC-8BC6-BE056E803AA1}" type="presOf" srcId="{7A72EC08-8F7C-4F8F-83A1-BA0FC71C3BFE}" destId="{36358371-3E62-4022-9FA0-82EFAF4A6D24}" srcOrd="0" destOrd="2" presId="urn:microsoft.com/office/officeart/2018/5/layout/CenteredIconLabelDescriptionList"/>
    <dgm:cxn modelId="{4A302F61-FCDF-4879-92F4-7A652122F4C2}" srcId="{0EBD9063-746A-4909-9E5F-9C24494AD1D0}" destId="{C8A790A0-F873-4C58-BBD1-570C5638CDAB}" srcOrd="3" destOrd="0" parTransId="{BB1079C4-EF31-45E5-91FC-2FBBADC0B1A8}" sibTransId="{2218D1C0-620A-4B9B-B29E-825B46226B5C}"/>
    <dgm:cxn modelId="{A1766662-BE09-4AC4-8E4C-D1F2EE64FA29}" type="presOf" srcId="{C8A790A0-F873-4C58-BBD1-570C5638CDAB}" destId="{4FC2F1F6-1505-4976-899E-9670E2A3322E}" srcOrd="0" destOrd="3" presId="urn:microsoft.com/office/officeart/2018/5/layout/CenteredIconLabelDescriptionList"/>
    <dgm:cxn modelId="{DA2B8C66-2AFA-4EBE-99AE-766ACC65297C}" type="presOf" srcId="{8CCD0208-3E88-4586-A5BA-E5D74FAD78B5}" destId="{36358371-3E62-4022-9FA0-82EFAF4A6D24}" srcOrd="0" destOrd="1" presId="urn:microsoft.com/office/officeart/2018/5/layout/CenteredIconLabelDescriptionList"/>
    <dgm:cxn modelId="{F7AD3749-158F-40C6-A2BA-D2F0715DC002}" type="presOf" srcId="{DF6DE2A1-957E-422D-BFEE-3278CFBB299E}" destId="{4FC2F1F6-1505-4976-899E-9670E2A3322E}" srcOrd="0" destOrd="2" presId="urn:microsoft.com/office/officeart/2018/5/layout/CenteredIconLabelDescriptionList"/>
    <dgm:cxn modelId="{65D4B651-C7C1-46DB-B2DB-B0E7A033D18F}" srcId="{308EFB9B-2688-424F-A4EE-8BB030FFCDF8}" destId="{55693001-73DD-43A1-BA63-59224D5DADD7}" srcOrd="4" destOrd="0" parTransId="{CB48099D-6A57-42C6-A848-65CB40DE8252}" sibTransId="{94F2306F-3103-400A-AE62-553FD11503E3}"/>
    <dgm:cxn modelId="{2E139C79-282B-4C6F-B561-D4A3971B8AF3}" type="presOf" srcId="{227211B9-84C7-4599-AA0C-7EFB6FA4FA6D}" destId="{8BEFBEA3-DC98-4216-B885-69AC0B7C59DA}" srcOrd="0" destOrd="0" presId="urn:microsoft.com/office/officeart/2018/5/layout/CenteredIconLabelDescriptionList"/>
    <dgm:cxn modelId="{C1C7247A-4381-40B5-902D-9EDAEFD5A71C}" type="presOf" srcId="{55693001-73DD-43A1-BA63-59224D5DADD7}" destId="{36358371-3E62-4022-9FA0-82EFAF4A6D24}" srcOrd="0" destOrd="4" presId="urn:microsoft.com/office/officeart/2018/5/layout/CenteredIconLabelDescriptionList"/>
    <dgm:cxn modelId="{3C65A38B-E440-42B7-81A2-A8A7560CBECA}" srcId="{0EBD9063-746A-4909-9E5F-9C24494AD1D0}" destId="{F924881E-7204-4B38-B53B-F9D55D00FD7D}" srcOrd="1" destOrd="0" parTransId="{A291D678-8EA0-4A4C-8B3C-49778E5E6A85}" sibTransId="{A987587D-17F4-472B-B76D-1EC10A0ADA1E}"/>
    <dgm:cxn modelId="{008B379E-3EC9-4D15-8737-1FBB4D2D1DD0}" type="presOf" srcId="{0EBD9063-746A-4909-9E5F-9C24494AD1D0}" destId="{53CD7967-9FFD-4913-926F-1241D86FDBBB}" srcOrd="0" destOrd="0" presId="urn:microsoft.com/office/officeart/2018/5/layout/CenteredIconLabelDescriptionList"/>
    <dgm:cxn modelId="{5BE82BB0-7D3B-4E0D-9E52-6F987E2FC208}" srcId="{308EFB9B-2688-424F-A4EE-8BB030FFCDF8}" destId="{87DEE1A1-889D-45C7-A6A2-8FBEA77EC112}" srcOrd="3" destOrd="0" parTransId="{7DB05D3F-825A-4B29-8BB1-8FB1467B10A2}" sibTransId="{431890FA-9A12-459A-989A-0FC73404D508}"/>
    <dgm:cxn modelId="{7602CAB7-4B04-49C0-8D56-02F693F491EF}" type="presOf" srcId="{308EFB9B-2688-424F-A4EE-8BB030FFCDF8}" destId="{22CDBB2C-8FFC-48F3-B2F3-71A7ACCA1975}" srcOrd="0" destOrd="0" presId="urn:microsoft.com/office/officeart/2018/5/layout/CenteredIconLabelDescriptionList"/>
    <dgm:cxn modelId="{F6185FC6-A668-4982-86E7-30E7040DE71C}" type="presOf" srcId="{E66AB9C7-4E76-4F1F-8270-D09AA54061D7}" destId="{36358371-3E62-4022-9FA0-82EFAF4A6D24}" srcOrd="0" destOrd="0" presId="urn:microsoft.com/office/officeart/2018/5/layout/CenteredIconLabelDescriptionList"/>
    <dgm:cxn modelId="{533F60D2-A117-48AC-8A66-A9C79AF3E750}" srcId="{308EFB9B-2688-424F-A4EE-8BB030FFCDF8}" destId="{7A72EC08-8F7C-4F8F-83A1-BA0FC71C3BFE}" srcOrd="2" destOrd="0" parTransId="{BDC8FB0F-9CDB-410D-8C9D-5A9984E28F9E}" sibTransId="{AC383554-181D-48CF-92E1-249180078551}"/>
    <dgm:cxn modelId="{C45A81DB-C2EF-4905-BA17-7ED918DF1578}" type="presOf" srcId="{B83A543D-4EA5-44E5-AE7C-AC846C6EC46E}" destId="{4FC2F1F6-1505-4976-899E-9670E2A3322E}" srcOrd="0" destOrd="0" presId="urn:microsoft.com/office/officeart/2018/5/layout/CenteredIconLabelDescriptionList"/>
    <dgm:cxn modelId="{B9333AE5-0D8A-4F78-A90E-95DF4BFC1AE5}" srcId="{308EFB9B-2688-424F-A4EE-8BB030FFCDF8}" destId="{E66AB9C7-4E76-4F1F-8270-D09AA54061D7}" srcOrd="0" destOrd="0" parTransId="{532B89BA-858C-4319-A891-C213ED403C81}" sibTransId="{443880F0-0F11-4A82-A906-C180722DC1B2}"/>
    <dgm:cxn modelId="{D845DCEF-6DF5-4B3B-BF52-112972CB3FFD}" srcId="{0EBD9063-746A-4909-9E5F-9C24494AD1D0}" destId="{B83A543D-4EA5-44E5-AE7C-AC846C6EC46E}" srcOrd="0" destOrd="0" parTransId="{1C79B268-3471-44CC-A077-F2245A1C378D}" sibTransId="{A6482800-F471-4555-A75E-27E5657F4582}"/>
    <dgm:cxn modelId="{E8E217F9-72AC-41F2-A767-BCA5FE630DF8}" srcId="{0EBD9063-746A-4909-9E5F-9C24494AD1D0}" destId="{DF6DE2A1-957E-422D-BFEE-3278CFBB299E}" srcOrd="2" destOrd="0" parTransId="{8E694691-43A4-41F8-9935-3D2B53B4F07C}" sibTransId="{5989D68C-D783-4B5E-9575-1D57D68BE336}"/>
    <dgm:cxn modelId="{BD4B726F-AA5F-449E-A1A6-DCFEAF9BE90C}" type="presParOf" srcId="{8BEFBEA3-DC98-4216-B885-69AC0B7C59DA}" destId="{B412E306-4490-4FD8-BBCE-81D78D422CE6}" srcOrd="0" destOrd="0" presId="urn:microsoft.com/office/officeart/2018/5/layout/CenteredIconLabelDescriptionList"/>
    <dgm:cxn modelId="{4BCEAE06-72C1-4A92-8A44-8BF28D925E4D}" type="presParOf" srcId="{B412E306-4490-4FD8-BBCE-81D78D422CE6}" destId="{7EF895EC-0649-4F9D-959C-4A39C8859C67}" srcOrd="0" destOrd="0" presId="urn:microsoft.com/office/officeart/2018/5/layout/CenteredIconLabelDescriptionList"/>
    <dgm:cxn modelId="{7A4AF2D1-805D-40DA-BBC0-767B7F324B95}" type="presParOf" srcId="{B412E306-4490-4FD8-BBCE-81D78D422CE6}" destId="{09430B1C-CDD7-4B65-9CD7-74519FA66731}" srcOrd="1" destOrd="0" presId="urn:microsoft.com/office/officeart/2018/5/layout/CenteredIconLabelDescriptionList"/>
    <dgm:cxn modelId="{0FE29DB3-C21D-478E-82C5-8287F9A08D88}" type="presParOf" srcId="{B412E306-4490-4FD8-BBCE-81D78D422CE6}" destId="{22CDBB2C-8FFC-48F3-B2F3-71A7ACCA1975}" srcOrd="2" destOrd="0" presId="urn:microsoft.com/office/officeart/2018/5/layout/CenteredIconLabelDescriptionList"/>
    <dgm:cxn modelId="{C8568CF7-8B01-4E29-9CCF-CC313FC50756}" type="presParOf" srcId="{B412E306-4490-4FD8-BBCE-81D78D422CE6}" destId="{097328E9-4557-4B1D-B65F-3F31F1EEFD17}" srcOrd="3" destOrd="0" presId="urn:microsoft.com/office/officeart/2018/5/layout/CenteredIconLabelDescriptionList"/>
    <dgm:cxn modelId="{2F877A10-5A5F-45C5-859B-66D7B76B40C0}" type="presParOf" srcId="{B412E306-4490-4FD8-BBCE-81D78D422CE6}" destId="{36358371-3E62-4022-9FA0-82EFAF4A6D24}" srcOrd="4" destOrd="0" presId="urn:microsoft.com/office/officeart/2018/5/layout/CenteredIconLabelDescriptionList"/>
    <dgm:cxn modelId="{742534F4-5FDF-4045-B63C-E415037C44E4}" type="presParOf" srcId="{8BEFBEA3-DC98-4216-B885-69AC0B7C59DA}" destId="{011CAC7A-ECFF-4C47-9982-7E97EF6D7B85}" srcOrd="1" destOrd="0" presId="urn:microsoft.com/office/officeart/2018/5/layout/CenteredIconLabelDescriptionList"/>
    <dgm:cxn modelId="{DD60E83E-952C-44A8-8A41-331231BC5D3A}" type="presParOf" srcId="{8BEFBEA3-DC98-4216-B885-69AC0B7C59DA}" destId="{58633193-8025-4069-982E-FF4E16F0E00F}" srcOrd="2" destOrd="0" presId="urn:microsoft.com/office/officeart/2018/5/layout/CenteredIconLabelDescriptionList"/>
    <dgm:cxn modelId="{06C78679-5749-4FE3-841E-8850F8A1236D}" type="presParOf" srcId="{58633193-8025-4069-982E-FF4E16F0E00F}" destId="{4CE05F17-6B52-467E-9BF4-ECC4120642F9}" srcOrd="0" destOrd="0" presId="urn:microsoft.com/office/officeart/2018/5/layout/CenteredIconLabelDescriptionList"/>
    <dgm:cxn modelId="{66A473F4-CE2F-4E71-92BB-2F55936D976A}" type="presParOf" srcId="{58633193-8025-4069-982E-FF4E16F0E00F}" destId="{5A42303D-CF96-49AC-8279-36FCE18D9550}" srcOrd="1" destOrd="0" presId="urn:microsoft.com/office/officeart/2018/5/layout/CenteredIconLabelDescriptionList"/>
    <dgm:cxn modelId="{AE0E0931-19B5-47B6-BDFD-34C9473E05E4}" type="presParOf" srcId="{58633193-8025-4069-982E-FF4E16F0E00F}" destId="{53CD7967-9FFD-4913-926F-1241D86FDBBB}" srcOrd="2" destOrd="0" presId="urn:microsoft.com/office/officeart/2018/5/layout/CenteredIconLabelDescriptionList"/>
    <dgm:cxn modelId="{850119D7-F44C-4934-90F2-9419D2EB7A25}" type="presParOf" srcId="{58633193-8025-4069-982E-FF4E16F0E00F}" destId="{746EED58-93D6-4753-9FA2-BFCB973C40A6}" srcOrd="3" destOrd="0" presId="urn:microsoft.com/office/officeart/2018/5/layout/CenteredIconLabelDescriptionList"/>
    <dgm:cxn modelId="{08C6E0D8-00CC-4BBA-A28E-6671419058AA}" type="presParOf" srcId="{58633193-8025-4069-982E-FF4E16F0E00F}" destId="{4FC2F1F6-1505-4976-899E-9670E2A3322E}"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7211B9-84C7-4599-AA0C-7EFB6FA4FA6D}"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308EFB9B-2688-424F-A4EE-8BB030FFCDF8}">
      <dgm:prSet/>
      <dgm:spPr/>
      <dgm:t>
        <a:bodyPr/>
        <a:lstStyle/>
        <a:p>
          <a:pPr>
            <a:lnSpc>
              <a:spcPct val="100000"/>
            </a:lnSpc>
            <a:defRPr b="1"/>
          </a:pPr>
          <a:r>
            <a:rPr lang="en-US" b="0" i="0" dirty="0"/>
            <a:t>Document types accepted:</a:t>
          </a:r>
          <a:endParaRPr lang="en-US" dirty="0"/>
        </a:p>
      </dgm:t>
    </dgm:pt>
    <dgm:pt modelId="{991F3BB2-3E3C-4FC9-868D-354B0EE9B328}" type="parTrans" cxnId="{72191A3C-9C0A-4FF0-8261-E354EFB47ECA}">
      <dgm:prSet/>
      <dgm:spPr/>
      <dgm:t>
        <a:bodyPr/>
        <a:lstStyle/>
        <a:p>
          <a:endParaRPr lang="en-US"/>
        </a:p>
      </dgm:t>
    </dgm:pt>
    <dgm:pt modelId="{A7C04890-C4D2-4D36-A340-D74DC3A5BB6D}" type="sibTrans" cxnId="{72191A3C-9C0A-4FF0-8261-E354EFB47ECA}">
      <dgm:prSet/>
      <dgm:spPr/>
      <dgm:t>
        <a:bodyPr/>
        <a:lstStyle/>
        <a:p>
          <a:endParaRPr lang="en-US"/>
        </a:p>
      </dgm:t>
    </dgm:pt>
    <dgm:pt modelId="{E66AB9C7-4E76-4F1F-8270-D09AA54061D7}">
      <dgm:prSet/>
      <dgm:spPr/>
      <dgm:t>
        <a:bodyPr/>
        <a:lstStyle/>
        <a:p>
          <a:pPr>
            <a:lnSpc>
              <a:spcPct val="100000"/>
            </a:lnSpc>
          </a:pPr>
          <a:r>
            <a:rPr lang="en-US" b="0" i="0" dirty="0"/>
            <a:t>JPG</a:t>
          </a:r>
          <a:endParaRPr lang="en-US" dirty="0"/>
        </a:p>
      </dgm:t>
    </dgm:pt>
    <dgm:pt modelId="{532B89BA-858C-4319-A891-C213ED403C81}" type="parTrans" cxnId="{B9333AE5-0D8A-4F78-A90E-95DF4BFC1AE5}">
      <dgm:prSet/>
      <dgm:spPr/>
      <dgm:t>
        <a:bodyPr/>
        <a:lstStyle/>
        <a:p>
          <a:endParaRPr lang="en-US"/>
        </a:p>
      </dgm:t>
    </dgm:pt>
    <dgm:pt modelId="{443880F0-0F11-4A82-A906-C180722DC1B2}" type="sibTrans" cxnId="{B9333AE5-0D8A-4F78-A90E-95DF4BFC1AE5}">
      <dgm:prSet/>
      <dgm:spPr/>
      <dgm:t>
        <a:bodyPr/>
        <a:lstStyle/>
        <a:p>
          <a:endParaRPr lang="en-US"/>
        </a:p>
      </dgm:t>
    </dgm:pt>
    <dgm:pt modelId="{8CCD0208-3E88-4586-A5BA-E5D74FAD78B5}">
      <dgm:prSet/>
      <dgm:spPr/>
      <dgm:t>
        <a:bodyPr/>
        <a:lstStyle/>
        <a:p>
          <a:pPr>
            <a:lnSpc>
              <a:spcPct val="100000"/>
            </a:lnSpc>
          </a:pPr>
          <a:r>
            <a:rPr lang="en-US" b="0" i="0" dirty="0"/>
            <a:t>PDF</a:t>
          </a:r>
          <a:endParaRPr lang="en-US" dirty="0"/>
        </a:p>
      </dgm:t>
    </dgm:pt>
    <dgm:pt modelId="{C59F3D47-1C6F-4866-B3FC-DBA6F52F64E2}" type="parTrans" cxnId="{4CF45F0C-2E6B-46C0-BF42-CCA74342C5FE}">
      <dgm:prSet/>
      <dgm:spPr/>
      <dgm:t>
        <a:bodyPr/>
        <a:lstStyle/>
        <a:p>
          <a:endParaRPr lang="en-US"/>
        </a:p>
      </dgm:t>
    </dgm:pt>
    <dgm:pt modelId="{DEF94AD2-DE99-4B97-B513-6915F1B28831}" type="sibTrans" cxnId="{4CF45F0C-2E6B-46C0-BF42-CCA74342C5FE}">
      <dgm:prSet/>
      <dgm:spPr/>
      <dgm:t>
        <a:bodyPr/>
        <a:lstStyle/>
        <a:p>
          <a:endParaRPr lang="en-US"/>
        </a:p>
      </dgm:t>
    </dgm:pt>
    <dgm:pt modelId="{7A72EC08-8F7C-4F8F-83A1-BA0FC71C3BFE}">
      <dgm:prSet/>
      <dgm:spPr/>
      <dgm:t>
        <a:bodyPr/>
        <a:lstStyle/>
        <a:p>
          <a:pPr>
            <a:lnSpc>
              <a:spcPct val="100000"/>
            </a:lnSpc>
          </a:pPr>
          <a:r>
            <a:rPr lang="en-US" b="0" i="0" dirty="0"/>
            <a:t>Mac Formats (Pages)</a:t>
          </a:r>
          <a:endParaRPr lang="en-US" dirty="0"/>
        </a:p>
      </dgm:t>
    </dgm:pt>
    <dgm:pt modelId="{BDC8FB0F-9CDB-410D-8C9D-5A9984E28F9E}" type="parTrans" cxnId="{533F60D2-A117-48AC-8A66-A9C79AF3E750}">
      <dgm:prSet/>
      <dgm:spPr/>
      <dgm:t>
        <a:bodyPr/>
        <a:lstStyle/>
        <a:p>
          <a:endParaRPr lang="en-US"/>
        </a:p>
      </dgm:t>
    </dgm:pt>
    <dgm:pt modelId="{AC383554-181D-48CF-92E1-249180078551}" type="sibTrans" cxnId="{533F60D2-A117-48AC-8A66-A9C79AF3E750}">
      <dgm:prSet/>
      <dgm:spPr/>
      <dgm:t>
        <a:bodyPr/>
        <a:lstStyle/>
        <a:p>
          <a:endParaRPr lang="en-US"/>
        </a:p>
      </dgm:t>
    </dgm:pt>
    <dgm:pt modelId="{87DEE1A1-889D-45C7-A6A2-8FBEA77EC112}">
      <dgm:prSet/>
      <dgm:spPr/>
      <dgm:t>
        <a:bodyPr/>
        <a:lstStyle/>
        <a:p>
          <a:pPr>
            <a:lnSpc>
              <a:spcPct val="100000"/>
            </a:lnSpc>
          </a:pPr>
          <a:r>
            <a:rPr lang="en-US" b="0" i="0" dirty="0"/>
            <a:t>Microsoft Word</a:t>
          </a:r>
          <a:endParaRPr lang="en-US" dirty="0"/>
        </a:p>
      </dgm:t>
    </dgm:pt>
    <dgm:pt modelId="{7DB05D3F-825A-4B29-8BB1-8FB1467B10A2}" type="parTrans" cxnId="{5BE82BB0-7D3B-4E0D-9E52-6F987E2FC208}">
      <dgm:prSet/>
      <dgm:spPr/>
      <dgm:t>
        <a:bodyPr/>
        <a:lstStyle/>
        <a:p>
          <a:endParaRPr lang="en-US"/>
        </a:p>
      </dgm:t>
    </dgm:pt>
    <dgm:pt modelId="{431890FA-9A12-459A-989A-0FC73404D508}" type="sibTrans" cxnId="{5BE82BB0-7D3B-4E0D-9E52-6F987E2FC208}">
      <dgm:prSet/>
      <dgm:spPr/>
      <dgm:t>
        <a:bodyPr/>
        <a:lstStyle/>
        <a:p>
          <a:endParaRPr lang="en-US"/>
        </a:p>
      </dgm:t>
    </dgm:pt>
    <dgm:pt modelId="{55693001-73DD-43A1-BA63-59224D5DADD7}">
      <dgm:prSet/>
      <dgm:spPr/>
      <dgm:t>
        <a:bodyPr/>
        <a:lstStyle/>
        <a:p>
          <a:pPr>
            <a:lnSpc>
              <a:spcPct val="100000"/>
            </a:lnSpc>
          </a:pPr>
          <a:r>
            <a:rPr lang="en-US" b="0" i="0" dirty="0"/>
            <a:t>Microsoft Excel</a:t>
          </a:r>
          <a:endParaRPr lang="en-US" dirty="0"/>
        </a:p>
      </dgm:t>
    </dgm:pt>
    <dgm:pt modelId="{CB48099D-6A57-42C6-A848-65CB40DE8252}" type="parTrans" cxnId="{65D4B651-C7C1-46DB-B2DB-B0E7A033D18F}">
      <dgm:prSet/>
      <dgm:spPr/>
      <dgm:t>
        <a:bodyPr/>
        <a:lstStyle/>
        <a:p>
          <a:endParaRPr lang="en-US"/>
        </a:p>
      </dgm:t>
    </dgm:pt>
    <dgm:pt modelId="{94F2306F-3103-400A-AE62-553FD11503E3}" type="sibTrans" cxnId="{65D4B651-C7C1-46DB-B2DB-B0E7A033D18F}">
      <dgm:prSet/>
      <dgm:spPr/>
      <dgm:t>
        <a:bodyPr/>
        <a:lstStyle/>
        <a:p>
          <a:endParaRPr lang="en-US"/>
        </a:p>
      </dgm:t>
    </dgm:pt>
    <dgm:pt modelId="{0EBD9063-746A-4909-9E5F-9C24494AD1D0}">
      <dgm:prSet/>
      <dgm:spPr/>
      <dgm:t>
        <a:bodyPr/>
        <a:lstStyle/>
        <a:p>
          <a:pPr>
            <a:lnSpc>
              <a:spcPct val="100000"/>
            </a:lnSpc>
            <a:defRPr b="1"/>
          </a:pPr>
          <a:r>
            <a:rPr lang="en-US" b="0" i="0" dirty="0"/>
            <a:t>Attachments</a:t>
          </a:r>
          <a:endParaRPr lang="en-US" dirty="0"/>
        </a:p>
      </dgm:t>
    </dgm:pt>
    <dgm:pt modelId="{48019409-17FC-4DEF-BCFF-DF3303854113}" type="parTrans" cxnId="{64AA5904-54D3-443C-BE96-54427707FE04}">
      <dgm:prSet/>
      <dgm:spPr/>
      <dgm:t>
        <a:bodyPr/>
        <a:lstStyle/>
        <a:p>
          <a:endParaRPr lang="en-US"/>
        </a:p>
      </dgm:t>
    </dgm:pt>
    <dgm:pt modelId="{FEEDC0B6-D40F-4E9B-84C4-70AD76088F3A}" type="sibTrans" cxnId="{64AA5904-54D3-443C-BE96-54427707FE04}">
      <dgm:prSet/>
      <dgm:spPr/>
      <dgm:t>
        <a:bodyPr/>
        <a:lstStyle/>
        <a:p>
          <a:endParaRPr lang="en-US"/>
        </a:p>
      </dgm:t>
    </dgm:pt>
    <dgm:pt modelId="{B83A543D-4EA5-44E5-AE7C-AC846C6EC46E}">
      <dgm:prSet/>
      <dgm:spPr/>
      <dgm:t>
        <a:bodyPr/>
        <a:lstStyle/>
        <a:p>
          <a:pPr>
            <a:lnSpc>
              <a:spcPct val="100000"/>
            </a:lnSpc>
          </a:pPr>
          <a:r>
            <a:rPr lang="en-US" b="0" i="0" u="sng" dirty="0">
              <a:hlinkClick xmlns:r="http://schemas.openxmlformats.org/officeDocument/2006/relationships" r:id="rId1"/>
            </a:rPr>
            <a:t>LJAGP Program Manual</a:t>
          </a:r>
          <a:endParaRPr lang="en-US" dirty="0"/>
        </a:p>
      </dgm:t>
    </dgm:pt>
    <dgm:pt modelId="{1C79B268-3471-44CC-A077-F2245A1C378D}" type="parTrans" cxnId="{D845DCEF-6DF5-4B3B-BF52-112972CB3FFD}">
      <dgm:prSet/>
      <dgm:spPr/>
      <dgm:t>
        <a:bodyPr/>
        <a:lstStyle/>
        <a:p>
          <a:endParaRPr lang="en-US"/>
        </a:p>
      </dgm:t>
    </dgm:pt>
    <dgm:pt modelId="{A6482800-F471-4555-A75E-27E5657F4582}" type="sibTrans" cxnId="{D845DCEF-6DF5-4B3B-BF52-112972CB3FFD}">
      <dgm:prSet/>
      <dgm:spPr/>
      <dgm:t>
        <a:bodyPr/>
        <a:lstStyle/>
        <a:p>
          <a:endParaRPr lang="en-US"/>
        </a:p>
      </dgm:t>
    </dgm:pt>
    <dgm:pt modelId="{F924881E-7204-4B38-B53B-F9D55D00FD7D}">
      <dgm:prSet/>
      <dgm:spPr/>
      <dgm:t>
        <a:bodyPr/>
        <a:lstStyle/>
        <a:p>
          <a:pPr>
            <a:lnSpc>
              <a:spcPct val="100000"/>
            </a:lnSpc>
          </a:pPr>
          <a:r>
            <a:rPr lang="en-US" b="0" i="0" u="sng" dirty="0">
              <a:hlinkClick xmlns:r="http://schemas.openxmlformats.org/officeDocument/2006/relationships" r:id="rId2" action="ppaction://hlinkfile"/>
            </a:rPr>
            <a:t>Schedule A - Scope of Project – Filled out example</a:t>
          </a:r>
          <a:endParaRPr lang="en-US" dirty="0"/>
        </a:p>
      </dgm:t>
    </dgm:pt>
    <dgm:pt modelId="{A291D678-8EA0-4A4C-8B3C-49778E5E6A85}" type="parTrans" cxnId="{3C65A38B-E440-42B7-81A2-A8A7560CBECA}">
      <dgm:prSet/>
      <dgm:spPr/>
      <dgm:t>
        <a:bodyPr/>
        <a:lstStyle/>
        <a:p>
          <a:endParaRPr lang="en-US"/>
        </a:p>
      </dgm:t>
    </dgm:pt>
    <dgm:pt modelId="{A987587D-17F4-472B-B76D-1EC10A0ADA1E}" type="sibTrans" cxnId="{3C65A38B-E440-42B7-81A2-A8A7560CBECA}">
      <dgm:prSet/>
      <dgm:spPr/>
      <dgm:t>
        <a:bodyPr/>
        <a:lstStyle/>
        <a:p>
          <a:endParaRPr lang="en-US"/>
        </a:p>
      </dgm:t>
    </dgm:pt>
    <dgm:pt modelId="{DF6DE2A1-957E-422D-BFEE-3278CFBB299E}">
      <dgm:prSet/>
      <dgm:spPr/>
      <dgm:t>
        <a:bodyPr/>
        <a:lstStyle/>
        <a:p>
          <a:pPr>
            <a:lnSpc>
              <a:spcPct val="100000"/>
            </a:lnSpc>
          </a:pPr>
          <a:r>
            <a:rPr lang="en-US" b="0" i="0" u="sng" dirty="0">
              <a:hlinkClick xmlns:r="http://schemas.openxmlformats.org/officeDocument/2006/relationships" r:id="rId3" action="ppaction://hlinkfile"/>
            </a:rPr>
            <a:t>Schedule B - Budget – Filled out example</a:t>
          </a:r>
          <a:endParaRPr lang="en-US" dirty="0"/>
        </a:p>
      </dgm:t>
    </dgm:pt>
    <dgm:pt modelId="{8E694691-43A4-41F8-9935-3D2B53B4F07C}" type="parTrans" cxnId="{E8E217F9-72AC-41F2-A767-BCA5FE630DF8}">
      <dgm:prSet/>
      <dgm:spPr/>
      <dgm:t>
        <a:bodyPr/>
        <a:lstStyle/>
        <a:p>
          <a:endParaRPr lang="en-US"/>
        </a:p>
      </dgm:t>
    </dgm:pt>
    <dgm:pt modelId="{5989D68C-D783-4B5E-9575-1D57D68BE336}" type="sibTrans" cxnId="{E8E217F9-72AC-41F2-A767-BCA5FE630DF8}">
      <dgm:prSet/>
      <dgm:spPr/>
      <dgm:t>
        <a:bodyPr/>
        <a:lstStyle/>
        <a:p>
          <a:endParaRPr lang="en-US"/>
        </a:p>
      </dgm:t>
    </dgm:pt>
    <dgm:pt modelId="{C8A790A0-F873-4C58-BBD1-570C5638CDAB}">
      <dgm:prSet/>
      <dgm:spPr/>
      <dgm:t>
        <a:bodyPr/>
        <a:lstStyle/>
        <a:p>
          <a:pPr>
            <a:lnSpc>
              <a:spcPct val="100000"/>
            </a:lnSpc>
          </a:pPr>
          <a:r>
            <a:rPr lang="en-US" b="0" i="0" u="sng" dirty="0">
              <a:hlinkClick xmlns:r="http://schemas.openxmlformats.org/officeDocument/2006/relationships" r:id="rId4" action="ppaction://hlinkfile"/>
            </a:rPr>
            <a:t>W-9 Form – Filled out example</a:t>
          </a:r>
          <a:endParaRPr lang="en-US" dirty="0"/>
        </a:p>
      </dgm:t>
    </dgm:pt>
    <dgm:pt modelId="{BB1079C4-EF31-45E5-91FC-2FBBADC0B1A8}" type="parTrans" cxnId="{4A302F61-FCDF-4879-92F4-7A652122F4C2}">
      <dgm:prSet/>
      <dgm:spPr/>
      <dgm:t>
        <a:bodyPr/>
        <a:lstStyle/>
        <a:p>
          <a:endParaRPr lang="en-US"/>
        </a:p>
      </dgm:t>
    </dgm:pt>
    <dgm:pt modelId="{2218D1C0-620A-4B9B-B29E-825B46226B5C}" type="sibTrans" cxnId="{4A302F61-FCDF-4879-92F4-7A652122F4C2}">
      <dgm:prSet/>
      <dgm:spPr/>
      <dgm:t>
        <a:bodyPr/>
        <a:lstStyle/>
        <a:p>
          <a:endParaRPr lang="en-US"/>
        </a:p>
      </dgm:t>
    </dgm:pt>
    <dgm:pt modelId="{8BEFBEA3-DC98-4216-B885-69AC0B7C59DA}" type="pres">
      <dgm:prSet presAssocID="{227211B9-84C7-4599-AA0C-7EFB6FA4FA6D}" presName="root" presStyleCnt="0">
        <dgm:presLayoutVars>
          <dgm:dir/>
          <dgm:resizeHandles val="exact"/>
        </dgm:presLayoutVars>
      </dgm:prSet>
      <dgm:spPr/>
    </dgm:pt>
    <dgm:pt modelId="{B412E306-4490-4FD8-BBCE-81D78D422CE6}" type="pres">
      <dgm:prSet presAssocID="{308EFB9B-2688-424F-A4EE-8BB030FFCDF8}" presName="compNode" presStyleCnt="0"/>
      <dgm:spPr/>
    </dgm:pt>
    <dgm:pt modelId="{7EF895EC-0649-4F9D-959C-4A39C8859C67}" type="pres">
      <dgm:prSet presAssocID="{308EFB9B-2688-424F-A4EE-8BB030FFCDF8}" presName="iconRect" presStyleLbl="node1" presStyleIdx="0" presStyleCnt="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yncing Cloud"/>
        </a:ext>
      </dgm:extLst>
    </dgm:pt>
    <dgm:pt modelId="{09430B1C-CDD7-4B65-9CD7-74519FA66731}" type="pres">
      <dgm:prSet presAssocID="{308EFB9B-2688-424F-A4EE-8BB030FFCDF8}" presName="iconSpace" presStyleCnt="0"/>
      <dgm:spPr/>
    </dgm:pt>
    <dgm:pt modelId="{22CDBB2C-8FFC-48F3-B2F3-71A7ACCA1975}" type="pres">
      <dgm:prSet presAssocID="{308EFB9B-2688-424F-A4EE-8BB030FFCDF8}" presName="parTx" presStyleLbl="revTx" presStyleIdx="0" presStyleCnt="4">
        <dgm:presLayoutVars>
          <dgm:chMax val="0"/>
          <dgm:chPref val="0"/>
        </dgm:presLayoutVars>
      </dgm:prSet>
      <dgm:spPr/>
    </dgm:pt>
    <dgm:pt modelId="{097328E9-4557-4B1D-B65F-3F31F1EEFD17}" type="pres">
      <dgm:prSet presAssocID="{308EFB9B-2688-424F-A4EE-8BB030FFCDF8}" presName="txSpace" presStyleCnt="0"/>
      <dgm:spPr/>
    </dgm:pt>
    <dgm:pt modelId="{36358371-3E62-4022-9FA0-82EFAF4A6D24}" type="pres">
      <dgm:prSet presAssocID="{308EFB9B-2688-424F-A4EE-8BB030FFCDF8}" presName="desTx" presStyleLbl="revTx" presStyleIdx="1" presStyleCnt="4">
        <dgm:presLayoutVars/>
      </dgm:prSet>
      <dgm:spPr/>
    </dgm:pt>
    <dgm:pt modelId="{011CAC7A-ECFF-4C47-9982-7E97EF6D7B85}" type="pres">
      <dgm:prSet presAssocID="{A7C04890-C4D2-4D36-A340-D74DC3A5BB6D}" presName="sibTrans" presStyleCnt="0"/>
      <dgm:spPr/>
    </dgm:pt>
    <dgm:pt modelId="{58633193-8025-4069-982E-FF4E16F0E00F}" type="pres">
      <dgm:prSet presAssocID="{0EBD9063-746A-4909-9E5F-9C24494AD1D0}" presName="compNode" presStyleCnt="0"/>
      <dgm:spPr/>
    </dgm:pt>
    <dgm:pt modelId="{4CE05F17-6B52-467E-9BF4-ECC4120642F9}" type="pres">
      <dgm:prSet presAssocID="{0EBD9063-746A-4909-9E5F-9C24494AD1D0}" presName="iconRect" presStyleLbl="node1" presStyleIdx="1" presStyleCnt="2"/>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aperclip"/>
        </a:ext>
      </dgm:extLst>
    </dgm:pt>
    <dgm:pt modelId="{5A42303D-CF96-49AC-8279-36FCE18D9550}" type="pres">
      <dgm:prSet presAssocID="{0EBD9063-746A-4909-9E5F-9C24494AD1D0}" presName="iconSpace" presStyleCnt="0"/>
      <dgm:spPr/>
    </dgm:pt>
    <dgm:pt modelId="{53CD7967-9FFD-4913-926F-1241D86FDBBB}" type="pres">
      <dgm:prSet presAssocID="{0EBD9063-746A-4909-9E5F-9C24494AD1D0}" presName="parTx" presStyleLbl="revTx" presStyleIdx="2" presStyleCnt="4">
        <dgm:presLayoutVars>
          <dgm:chMax val="0"/>
          <dgm:chPref val="0"/>
        </dgm:presLayoutVars>
      </dgm:prSet>
      <dgm:spPr/>
    </dgm:pt>
    <dgm:pt modelId="{746EED58-93D6-4753-9FA2-BFCB973C40A6}" type="pres">
      <dgm:prSet presAssocID="{0EBD9063-746A-4909-9E5F-9C24494AD1D0}" presName="txSpace" presStyleCnt="0"/>
      <dgm:spPr/>
    </dgm:pt>
    <dgm:pt modelId="{4FC2F1F6-1505-4976-899E-9670E2A3322E}" type="pres">
      <dgm:prSet presAssocID="{0EBD9063-746A-4909-9E5F-9C24494AD1D0}" presName="desTx" presStyleLbl="revTx" presStyleIdx="3" presStyleCnt="4">
        <dgm:presLayoutVars/>
      </dgm:prSet>
      <dgm:spPr/>
    </dgm:pt>
  </dgm:ptLst>
  <dgm:cxnLst>
    <dgm:cxn modelId="{64AA5904-54D3-443C-BE96-54427707FE04}" srcId="{227211B9-84C7-4599-AA0C-7EFB6FA4FA6D}" destId="{0EBD9063-746A-4909-9E5F-9C24494AD1D0}" srcOrd="1" destOrd="0" parTransId="{48019409-17FC-4DEF-BCFF-DF3303854113}" sibTransId="{FEEDC0B6-D40F-4E9B-84C4-70AD76088F3A}"/>
    <dgm:cxn modelId="{4CF45F0C-2E6B-46C0-BF42-CCA74342C5FE}" srcId="{308EFB9B-2688-424F-A4EE-8BB030FFCDF8}" destId="{8CCD0208-3E88-4586-A5BA-E5D74FAD78B5}" srcOrd="1" destOrd="0" parTransId="{C59F3D47-1C6F-4866-B3FC-DBA6F52F64E2}" sibTransId="{DEF94AD2-DE99-4B97-B513-6915F1B28831}"/>
    <dgm:cxn modelId="{FCF02819-1F40-42FF-93FB-523D7109120A}" type="presOf" srcId="{F924881E-7204-4B38-B53B-F9D55D00FD7D}" destId="{4FC2F1F6-1505-4976-899E-9670E2A3322E}" srcOrd="0" destOrd="1" presId="urn:microsoft.com/office/officeart/2018/5/layout/CenteredIconLabelDescriptionList"/>
    <dgm:cxn modelId="{EE05A423-A7FD-4068-A5F0-142B1566FCDE}" type="presOf" srcId="{87DEE1A1-889D-45C7-A6A2-8FBEA77EC112}" destId="{36358371-3E62-4022-9FA0-82EFAF4A6D24}" srcOrd="0" destOrd="3" presId="urn:microsoft.com/office/officeart/2018/5/layout/CenteredIconLabelDescriptionList"/>
    <dgm:cxn modelId="{72191A3C-9C0A-4FF0-8261-E354EFB47ECA}" srcId="{227211B9-84C7-4599-AA0C-7EFB6FA4FA6D}" destId="{308EFB9B-2688-424F-A4EE-8BB030FFCDF8}" srcOrd="0" destOrd="0" parTransId="{991F3BB2-3E3C-4FC9-868D-354B0EE9B328}" sibTransId="{A7C04890-C4D2-4D36-A340-D74DC3A5BB6D}"/>
    <dgm:cxn modelId="{C0497E3F-83CE-4BBC-8BC6-BE056E803AA1}" type="presOf" srcId="{7A72EC08-8F7C-4F8F-83A1-BA0FC71C3BFE}" destId="{36358371-3E62-4022-9FA0-82EFAF4A6D24}" srcOrd="0" destOrd="2" presId="urn:microsoft.com/office/officeart/2018/5/layout/CenteredIconLabelDescriptionList"/>
    <dgm:cxn modelId="{4A302F61-FCDF-4879-92F4-7A652122F4C2}" srcId="{0EBD9063-746A-4909-9E5F-9C24494AD1D0}" destId="{C8A790A0-F873-4C58-BBD1-570C5638CDAB}" srcOrd="3" destOrd="0" parTransId="{BB1079C4-EF31-45E5-91FC-2FBBADC0B1A8}" sibTransId="{2218D1C0-620A-4B9B-B29E-825B46226B5C}"/>
    <dgm:cxn modelId="{A1766662-BE09-4AC4-8E4C-D1F2EE64FA29}" type="presOf" srcId="{C8A790A0-F873-4C58-BBD1-570C5638CDAB}" destId="{4FC2F1F6-1505-4976-899E-9670E2A3322E}" srcOrd="0" destOrd="3" presId="urn:microsoft.com/office/officeart/2018/5/layout/CenteredIconLabelDescriptionList"/>
    <dgm:cxn modelId="{DA2B8C66-2AFA-4EBE-99AE-766ACC65297C}" type="presOf" srcId="{8CCD0208-3E88-4586-A5BA-E5D74FAD78B5}" destId="{36358371-3E62-4022-9FA0-82EFAF4A6D24}" srcOrd="0" destOrd="1" presId="urn:microsoft.com/office/officeart/2018/5/layout/CenteredIconLabelDescriptionList"/>
    <dgm:cxn modelId="{F7AD3749-158F-40C6-A2BA-D2F0715DC002}" type="presOf" srcId="{DF6DE2A1-957E-422D-BFEE-3278CFBB299E}" destId="{4FC2F1F6-1505-4976-899E-9670E2A3322E}" srcOrd="0" destOrd="2" presId="urn:microsoft.com/office/officeart/2018/5/layout/CenteredIconLabelDescriptionList"/>
    <dgm:cxn modelId="{65D4B651-C7C1-46DB-B2DB-B0E7A033D18F}" srcId="{308EFB9B-2688-424F-A4EE-8BB030FFCDF8}" destId="{55693001-73DD-43A1-BA63-59224D5DADD7}" srcOrd="4" destOrd="0" parTransId="{CB48099D-6A57-42C6-A848-65CB40DE8252}" sibTransId="{94F2306F-3103-400A-AE62-553FD11503E3}"/>
    <dgm:cxn modelId="{2E139C79-282B-4C6F-B561-D4A3971B8AF3}" type="presOf" srcId="{227211B9-84C7-4599-AA0C-7EFB6FA4FA6D}" destId="{8BEFBEA3-DC98-4216-B885-69AC0B7C59DA}" srcOrd="0" destOrd="0" presId="urn:microsoft.com/office/officeart/2018/5/layout/CenteredIconLabelDescriptionList"/>
    <dgm:cxn modelId="{C1C7247A-4381-40B5-902D-9EDAEFD5A71C}" type="presOf" srcId="{55693001-73DD-43A1-BA63-59224D5DADD7}" destId="{36358371-3E62-4022-9FA0-82EFAF4A6D24}" srcOrd="0" destOrd="4" presId="urn:microsoft.com/office/officeart/2018/5/layout/CenteredIconLabelDescriptionList"/>
    <dgm:cxn modelId="{3C65A38B-E440-42B7-81A2-A8A7560CBECA}" srcId="{0EBD9063-746A-4909-9E5F-9C24494AD1D0}" destId="{F924881E-7204-4B38-B53B-F9D55D00FD7D}" srcOrd="1" destOrd="0" parTransId="{A291D678-8EA0-4A4C-8B3C-49778E5E6A85}" sibTransId="{A987587D-17F4-472B-B76D-1EC10A0ADA1E}"/>
    <dgm:cxn modelId="{008B379E-3EC9-4D15-8737-1FBB4D2D1DD0}" type="presOf" srcId="{0EBD9063-746A-4909-9E5F-9C24494AD1D0}" destId="{53CD7967-9FFD-4913-926F-1241D86FDBBB}" srcOrd="0" destOrd="0" presId="urn:microsoft.com/office/officeart/2018/5/layout/CenteredIconLabelDescriptionList"/>
    <dgm:cxn modelId="{5BE82BB0-7D3B-4E0D-9E52-6F987E2FC208}" srcId="{308EFB9B-2688-424F-A4EE-8BB030FFCDF8}" destId="{87DEE1A1-889D-45C7-A6A2-8FBEA77EC112}" srcOrd="3" destOrd="0" parTransId="{7DB05D3F-825A-4B29-8BB1-8FB1467B10A2}" sibTransId="{431890FA-9A12-459A-989A-0FC73404D508}"/>
    <dgm:cxn modelId="{7602CAB7-4B04-49C0-8D56-02F693F491EF}" type="presOf" srcId="{308EFB9B-2688-424F-A4EE-8BB030FFCDF8}" destId="{22CDBB2C-8FFC-48F3-B2F3-71A7ACCA1975}" srcOrd="0" destOrd="0" presId="urn:microsoft.com/office/officeart/2018/5/layout/CenteredIconLabelDescriptionList"/>
    <dgm:cxn modelId="{F6185FC6-A668-4982-86E7-30E7040DE71C}" type="presOf" srcId="{E66AB9C7-4E76-4F1F-8270-D09AA54061D7}" destId="{36358371-3E62-4022-9FA0-82EFAF4A6D24}" srcOrd="0" destOrd="0" presId="urn:microsoft.com/office/officeart/2018/5/layout/CenteredIconLabelDescriptionList"/>
    <dgm:cxn modelId="{533F60D2-A117-48AC-8A66-A9C79AF3E750}" srcId="{308EFB9B-2688-424F-A4EE-8BB030FFCDF8}" destId="{7A72EC08-8F7C-4F8F-83A1-BA0FC71C3BFE}" srcOrd="2" destOrd="0" parTransId="{BDC8FB0F-9CDB-410D-8C9D-5A9984E28F9E}" sibTransId="{AC383554-181D-48CF-92E1-249180078551}"/>
    <dgm:cxn modelId="{C45A81DB-C2EF-4905-BA17-7ED918DF1578}" type="presOf" srcId="{B83A543D-4EA5-44E5-AE7C-AC846C6EC46E}" destId="{4FC2F1F6-1505-4976-899E-9670E2A3322E}" srcOrd="0" destOrd="0" presId="urn:microsoft.com/office/officeart/2018/5/layout/CenteredIconLabelDescriptionList"/>
    <dgm:cxn modelId="{B9333AE5-0D8A-4F78-A90E-95DF4BFC1AE5}" srcId="{308EFB9B-2688-424F-A4EE-8BB030FFCDF8}" destId="{E66AB9C7-4E76-4F1F-8270-D09AA54061D7}" srcOrd="0" destOrd="0" parTransId="{532B89BA-858C-4319-A891-C213ED403C81}" sibTransId="{443880F0-0F11-4A82-A906-C180722DC1B2}"/>
    <dgm:cxn modelId="{D845DCEF-6DF5-4B3B-BF52-112972CB3FFD}" srcId="{0EBD9063-746A-4909-9E5F-9C24494AD1D0}" destId="{B83A543D-4EA5-44E5-AE7C-AC846C6EC46E}" srcOrd="0" destOrd="0" parTransId="{1C79B268-3471-44CC-A077-F2245A1C378D}" sibTransId="{A6482800-F471-4555-A75E-27E5657F4582}"/>
    <dgm:cxn modelId="{E8E217F9-72AC-41F2-A767-BCA5FE630DF8}" srcId="{0EBD9063-746A-4909-9E5F-9C24494AD1D0}" destId="{DF6DE2A1-957E-422D-BFEE-3278CFBB299E}" srcOrd="2" destOrd="0" parTransId="{8E694691-43A4-41F8-9935-3D2B53B4F07C}" sibTransId="{5989D68C-D783-4B5E-9575-1D57D68BE336}"/>
    <dgm:cxn modelId="{BD4B726F-AA5F-449E-A1A6-DCFEAF9BE90C}" type="presParOf" srcId="{8BEFBEA3-DC98-4216-B885-69AC0B7C59DA}" destId="{B412E306-4490-4FD8-BBCE-81D78D422CE6}" srcOrd="0" destOrd="0" presId="urn:microsoft.com/office/officeart/2018/5/layout/CenteredIconLabelDescriptionList"/>
    <dgm:cxn modelId="{4BCEAE06-72C1-4A92-8A44-8BF28D925E4D}" type="presParOf" srcId="{B412E306-4490-4FD8-BBCE-81D78D422CE6}" destId="{7EF895EC-0649-4F9D-959C-4A39C8859C67}" srcOrd="0" destOrd="0" presId="urn:microsoft.com/office/officeart/2018/5/layout/CenteredIconLabelDescriptionList"/>
    <dgm:cxn modelId="{7A4AF2D1-805D-40DA-BBC0-767B7F324B95}" type="presParOf" srcId="{B412E306-4490-4FD8-BBCE-81D78D422CE6}" destId="{09430B1C-CDD7-4B65-9CD7-74519FA66731}" srcOrd="1" destOrd="0" presId="urn:microsoft.com/office/officeart/2018/5/layout/CenteredIconLabelDescriptionList"/>
    <dgm:cxn modelId="{0FE29DB3-C21D-478E-82C5-8287F9A08D88}" type="presParOf" srcId="{B412E306-4490-4FD8-BBCE-81D78D422CE6}" destId="{22CDBB2C-8FFC-48F3-B2F3-71A7ACCA1975}" srcOrd="2" destOrd="0" presId="urn:microsoft.com/office/officeart/2018/5/layout/CenteredIconLabelDescriptionList"/>
    <dgm:cxn modelId="{C8568CF7-8B01-4E29-9CCF-CC313FC50756}" type="presParOf" srcId="{B412E306-4490-4FD8-BBCE-81D78D422CE6}" destId="{097328E9-4557-4B1D-B65F-3F31F1EEFD17}" srcOrd="3" destOrd="0" presId="urn:microsoft.com/office/officeart/2018/5/layout/CenteredIconLabelDescriptionList"/>
    <dgm:cxn modelId="{2F877A10-5A5F-45C5-859B-66D7B76B40C0}" type="presParOf" srcId="{B412E306-4490-4FD8-BBCE-81D78D422CE6}" destId="{36358371-3E62-4022-9FA0-82EFAF4A6D24}" srcOrd="4" destOrd="0" presId="urn:microsoft.com/office/officeart/2018/5/layout/CenteredIconLabelDescriptionList"/>
    <dgm:cxn modelId="{742534F4-5FDF-4045-B63C-E415037C44E4}" type="presParOf" srcId="{8BEFBEA3-DC98-4216-B885-69AC0B7C59DA}" destId="{011CAC7A-ECFF-4C47-9982-7E97EF6D7B85}" srcOrd="1" destOrd="0" presId="urn:microsoft.com/office/officeart/2018/5/layout/CenteredIconLabelDescriptionList"/>
    <dgm:cxn modelId="{DD60E83E-952C-44A8-8A41-331231BC5D3A}" type="presParOf" srcId="{8BEFBEA3-DC98-4216-B885-69AC0B7C59DA}" destId="{58633193-8025-4069-982E-FF4E16F0E00F}" srcOrd="2" destOrd="0" presId="urn:microsoft.com/office/officeart/2018/5/layout/CenteredIconLabelDescriptionList"/>
    <dgm:cxn modelId="{06C78679-5749-4FE3-841E-8850F8A1236D}" type="presParOf" srcId="{58633193-8025-4069-982E-FF4E16F0E00F}" destId="{4CE05F17-6B52-467E-9BF4-ECC4120642F9}" srcOrd="0" destOrd="0" presId="urn:microsoft.com/office/officeart/2018/5/layout/CenteredIconLabelDescriptionList"/>
    <dgm:cxn modelId="{66A473F4-CE2F-4E71-92BB-2F55936D976A}" type="presParOf" srcId="{58633193-8025-4069-982E-FF4E16F0E00F}" destId="{5A42303D-CF96-49AC-8279-36FCE18D9550}" srcOrd="1" destOrd="0" presId="urn:microsoft.com/office/officeart/2018/5/layout/CenteredIconLabelDescriptionList"/>
    <dgm:cxn modelId="{AE0E0931-19B5-47B6-BDFD-34C9473E05E4}" type="presParOf" srcId="{58633193-8025-4069-982E-FF4E16F0E00F}" destId="{53CD7967-9FFD-4913-926F-1241D86FDBBB}" srcOrd="2" destOrd="0" presId="urn:microsoft.com/office/officeart/2018/5/layout/CenteredIconLabelDescriptionList"/>
    <dgm:cxn modelId="{850119D7-F44C-4934-90F2-9419D2EB7A25}" type="presParOf" srcId="{58633193-8025-4069-982E-FF4E16F0E00F}" destId="{746EED58-93D6-4753-9FA2-BFCB973C40A6}" srcOrd="3" destOrd="0" presId="urn:microsoft.com/office/officeart/2018/5/layout/CenteredIconLabelDescriptionList"/>
    <dgm:cxn modelId="{08C6E0D8-00CC-4BBA-A28E-6671419058AA}" type="presParOf" srcId="{58633193-8025-4069-982E-FF4E16F0E00F}" destId="{4FC2F1F6-1505-4976-899E-9670E2A3322E}"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895EC-0649-4F9D-959C-4A39C8859C67}">
      <dsp:nvSpPr>
        <dsp:cNvPr id="0" name=""/>
        <dsp:cNvSpPr/>
      </dsp:nvSpPr>
      <dsp:spPr>
        <a:xfrm>
          <a:off x="2160115" y="0"/>
          <a:ext cx="1509048" cy="12598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2CDBB2C-8FFC-48F3-B2F3-71A7ACCA1975}">
      <dsp:nvSpPr>
        <dsp:cNvPr id="0" name=""/>
        <dsp:cNvSpPr/>
      </dsp:nvSpPr>
      <dsp:spPr>
        <a:xfrm>
          <a:off x="758856" y="1381994"/>
          <a:ext cx="4311566" cy="539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en-US" sz="2400" b="0" i="0" kern="1200" dirty="0"/>
            <a:t>Document types accepted:</a:t>
          </a:r>
          <a:endParaRPr lang="en-US" sz="2400" kern="1200" dirty="0"/>
        </a:p>
      </dsp:txBody>
      <dsp:txXfrm>
        <a:off x="758856" y="1381994"/>
        <a:ext cx="4311566" cy="539956"/>
      </dsp:txXfrm>
    </dsp:sp>
    <dsp:sp modelId="{36358371-3E62-4022-9FA0-82EFAF4A6D24}">
      <dsp:nvSpPr>
        <dsp:cNvPr id="0" name=""/>
        <dsp:cNvSpPr/>
      </dsp:nvSpPr>
      <dsp:spPr>
        <a:xfrm>
          <a:off x="758856" y="1978739"/>
          <a:ext cx="4311566" cy="1425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b="0" i="0" kern="1200" dirty="0"/>
            <a:t>JPG</a:t>
          </a:r>
          <a:endParaRPr lang="en-US" sz="1700" kern="1200" dirty="0"/>
        </a:p>
        <a:p>
          <a:pPr marL="0" lvl="0" indent="0" algn="ctr" defTabSz="755650">
            <a:lnSpc>
              <a:spcPct val="100000"/>
            </a:lnSpc>
            <a:spcBef>
              <a:spcPct val="0"/>
            </a:spcBef>
            <a:spcAft>
              <a:spcPct val="35000"/>
            </a:spcAft>
            <a:buNone/>
          </a:pPr>
          <a:r>
            <a:rPr lang="en-US" sz="1700" b="0" i="0" kern="1200" dirty="0"/>
            <a:t>PDF</a:t>
          </a:r>
          <a:endParaRPr lang="en-US" sz="1700" kern="1200" dirty="0"/>
        </a:p>
        <a:p>
          <a:pPr marL="0" lvl="0" indent="0" algn="ctr" defTabSz="755650">
            <a:lnSpc>
              <a:spcPct val="100000"/>
            </a:lnSpc>
            <a:spcBef>
              <a:spcPct val="0"/>
            </a:spcBef>
            <a:spcAft>
              <a:spcPct val="35000"/>
            </a:spcAft>
            <a:buNone/>
          </a:pPr>
          <a:r>
            <a:rPr lang="en-US" sz="1700" b="0" i="0" kern="1200" dirty="0"/>
            <a:t>Mac Formats (Pages)</a:t>
          </a:r>
          <a:endParaRPr lang="en-US" sz="1700" kern="1200" dirty="0"/>
        </a:p>
        <a:p>
          <a:pPr marL="0" lvl="0" indent="0" algn="ctr" defTabSz="755650">
            <a:lnSpc>
              <a:spcPct val="100000"/>
            </a:lnSpc>
            <a:spcBef>
              <a:spcPct val="0"/>
            </a:spcBef>
            <a:spcAft>
              <a:spcPct val="35000"/>
            </a:spcAft>
            <a:buNone/>
          </a:pPr>
          <a:r>
            <a:rPr lang="en-US" sz="1700" b="0" i="0" kern="1200" dirty="0"/>
            <a:t>Microsoft Word</a:t>
          </a:r>
          <a:endParaRPr lang="en-US" sz="1700" kern="1200" dirty="0"/>
        </a:p>
        <a:p>
          <a:pPr marL="0" lvl="0" indent="0" algn="ctr" defTabSz="755650">
            <a:lnSpc>
              <a:spcPct val="100000"/>
            </a:lnSpc>
            <a:spcBef>
              <a:spcPct val="0"/>
            </a:spcBef>
            <a:spcAft>
              <a:spcPct val="35000"/>
            </a:spcAft>
            <a:buNone/>
          </a:pPr>
          <a:r>
            <a:rPr lang="en-US" sz="1700" b="0" i="0" kern="1200" dirty="0"/>
            <a:t>Microsoft Excel</a:t>
          </a:r>
          <a:endParaRPr lang="en-US" sz="1700" kern="1200" dirty="0"/>
        </a:p>
      </dsp:txBody>
      <dsp:txXfrm>
        <a:off x="758856" y="1978739"/>
        <a:ext cx="4311566" cy="1425537"/>
      </dsp:txXfrm>
    </dsp:sp>
    <dsp:sp modelId="{4CE05F17-6B52-467E-9BF4-ECC4120642F9}">
      <dsp:nvSpPr>
        <dsp:cNvPr id="0" name=""/>
        <dsp:cNvSpPr/>
      </dsp:nvSpPr>
      <dsp:spPr>
        <a:xfrm>
          <a:off x="7226206" y="0"/>
          <a:ext cx="1509048" cy="12598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3CD7967-9FFD-4913-926F-1241D86FDBBB}">
      <dsp:nvSpPr>
        <dsp:cNvPr id="0" name=""/>
        <dsp:cNvSpPr/>
      </dsp:nvSpPr>
      <dsp:spPr>
        <a:xfrm>
          <a:off x="5824947" y="1381994"/>
          <a:ext cx="4311566" cy="539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en-US" sz="2400" b="0" i="0" kern="1200" dirty="0"/>
            <a:t>Attachments</a:t>
          </a:r>
          <a:endParaRPr lang="en-US" sz="2400" kern="1200" dirty="0"/>
        </a:p>
      </dsp:txBody>
      <dsp:txXfrm>
        <a:off x="5824947" y="1381994"/>
        <a:ext cx="4311566" cy="539956"/>
      </dsp:txXfrm>
    </dsp:sp>
    <dsp:sp modelId="{4FC2F1F6-1505-4976-899E-9670E2A3322E}">
      <dsp:nvSpPr>
        <dsp:cNvPr id="0" name=""/>
        <dsp:cNvSpPr/>
      </dsp:nvSpPr>
      <dsp:spPr>
        <a:xfrm>
          <a:off x="5824947" y="1978739"/>
          <a:ext cx="4311566" cy="1425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b="0" i="0" u="sng" kern="1200" dirty="0">
              <a:hlinkClick xmlns:r="http://schemas.openxmlformats.org/officeDocument/2006/relationships" r:id="rId5"/>
            </a:rPr>
            <a:t>LJAGP Program Manual</a:t>
          </a:r>
          <a:endParaRPr lang="en-US" sz="1700" kern="1200" dirty="0"/>
        </a:p>
        <a:p>
          <a:pPr marL="0" lvl="0" indent="0" algn="ctr" defTabSz="755650">
            <a:lnSpc>
              <a:spcPct val="100000"/>
            </a:lnSpc>
            <a:spcBef>
              <a:spcPct val="0"/>
            </a:spcBef>
            <a:spcAft>
              <a:spcPct val="35000"/>
            </a:spcAft>
            <a:buNone/>
          </a:pPr>
          <a:r>
            <a:rPr lang="en-US" sz="1700" b="0" i="0" u="sng" kern="1200" dirty="0">
              <a:hlinkClick xmlns:r="http://schemas.openxmlformats.org/officeDocument/2006/relationships" r:id="rId6"/>
            </a:rPr>
            <a:t>Schedule A - Scope of Project - Blank Fillable</a:t>
          </a:r>
          <a:endParaRPr lang="en-US" sz="1700" kern="1200" dirty="0"/>
        </a:p>
        <a:p>
          <a:pPr marL="0" lvl="0" indent="0" algn="ctr" defTabSz="755650">
            <a:lnSpc>
              <a:spcPct val="100000"/>
            </a:lnSpc>
            <a:spcBef>
              <a:spcPct val="0"/>
            </a:spcBef>
            <a:spcAft>
              <a:spcPct val="35000"/>
            </a:spcAft>
            <a:buNone/>
          </a:pPr>
          <a:r>
            <a:rPr lang="en-US" sz="1700" b="0" i="0" u="sng" kern="1200" dirty="0">
              <a:hlinkClick xmlns:r="http://schemas.openxmlformats.org/officeDocument/2006/relationships" r:id="rId7"/>
            </a:rPr>
            <a:t>Schedule B - Budget - Blank Fillable</a:t>
          </a:r>
          <a:endParaRPr lang="en-US" sz="1700" kern="1200" dirty="0"/>
        </a:p>
        <a:p>
          <a:pPr marL="0" lvl="0" indent="0" algn="ctr" defTabSz="755650">
            <a:lnSpc>
              <a:spcPct val="100000"/>
            </a:lnSpc>
            <a:spcBef>
              <a:spcPct val="0"/>
            </a:spcBef>
            <a:spcAft>
              <a:spcPct val="35000"/>
            </a:spcAft>
            <a:buNone/>
          </a:pPr>
          <a:r>
            <a:rPr lang="en-US" sz="1700" b="0" i="0" u="sng" kern="1200" dirty="0">
              <a:hlinkClick xmlns:r="http://schemas.openxmlformats.org/officeDocument/2006/relationships" r:id="rId8"/>
            </a:rPr>
            <a:t>W-9 Blank Form</a:t>
          </a:r>
          <a:endParaRPr lang="en-US" sz="1700" kern="1200" dirty="0"/>
        </a:p>
      </dsp:txBody>
      <dsp:txXfrm>
        <a:off x="5824947" y="1978739"/>
        <a:ext cx="4311566" cy="14255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895EC-0649-4F9D-959C-4A39C8859C67}">
      <dsp:nvSpPr>
        <dsp:cNvPr id="0" name=""/>
        <dsp:cNvSpPr/>
      </dsp:nvSpPr>
      <dsp:spPr>
        <a:xfrm>
          <a:off x="2160115" y="0"/>
          <a:ext cx="1509048" cy="12598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2CDBB2C-8FFC-48F3-B2F3-71A7ACCA1975}">
      <dsp:nvSpPr>
        <dsp:cNvPr id="0" name=""/>
        <dsp:cNvSpPr/>
      </dsp:nvSpPr>
      <dsp:spPr>
        <a:xfrm>
          <a:off x="758856" y="1381994"/>
          <a:ext cx="4311566" cy="539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en-US" sz="2400" b="0" i="0" kern="1200" dirty="0"/>
            <a:t>Document types accepted:</a:t>
          </a:r>
          <a:endParaRPr lang="en-US" sz="2400" kern="1200" dirty="0"/>
        </a:p>
      </dsp:txBody>
      <dsp:txXfrm>
        <a:off x="758856" y="1381994"/>
        <a:ext cx="4311566" cy="539956"/>
      </dsp:txXfrm>
    </dsp:sp>
    <dsp:sp modelId="{36358371-3E62-4022-9FA0-82EFAF4A6D24}">
      <dsp:nvSpPr>
        <dsp:cNvPr id="0" name=""/>
        <dsp:cNvSpPr/>
      </dsp:nvSpPr>
      <dsp:spPr>
        <a:xfrm>
          <a:off x="758856" y="1978739"/>
          <a:ext cx="4311566" cy="1425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b="0" i="0" kern="1200" dirty="0"/>
            <a:t>JPG</a:t>
          </a:r>
          <a:endParaRPr lang="en-US" sz="1700" kern="1200" dirty="0"/>
        </a:p>
        <a:p>
          <a:pPr marL="0" lvl="0" indent="0" algn="ctr" defTabSz="755650">
            <a:lnSpc>
              <a:spcPct val="100000"/>
            </a:lnSpc>
            <a:spcBef>
              <a:spcPct val="0"/>
            </a:spcBef>
            <a:spcAft>
              <a:spcPct val="35000"/>
            </a:spcAft>
            <a:buNone/>
          </a:pPr>
          <a:r>
            <a:rPr lang="en-US" sz="1700" b="0" i="0" kern="1200" dirty="0"/>
            <a:t>PDF</a:t>
          </a:r>
          <a:endParaRPr lang="en-US" sz="1700" kern="1200" dirty="0"/>
        </a:p>
        <a:p>
          <a:pPr marL="0" lvl="0" indent="0" algn="ctr" defTabSz="755650">
            <a:lnSpc>
              <a:spcPct val="100000"/>
            </a:lnSpc>
            <a:spcBef>
              <a:spcPct val="0"/>
            </a:spcBef>
            <a:spcAft>
              <a:spcPct val="35000"/>
            </a:spcAft>
            <a:buNone/>
          </a:pPr>
          <a:r>
            <a:rPr lang="en-US" sz="1700" b="0" i="0" kern="1200" dirty="0"/>
            <a:t>Mac Formats (Pages)</a:t>
          </a:r>
          <a:endParaRPr lang="en-US" sz="1700" kern="1200" dirty="0"/>
        </a:p>
        <a:p>
          <a:pPr marL="0" lvl="0" indent="0" algn="ctr" defTabSz="755650">
            <a:lnSpc>
              <a:spcPct val="100000"/>
            </a:lnSpc>
            <a:spcBef>
              <a:spcPct val="0"/>
            </a:spcBef>
            <a:spcAft>
              <a:spcPct val="35000"/>
            </a:spcAft>
            <a:buNone/>
          </a:pPr>
          <a:r>
            <a:rPr lang="en-US" sz="1700" b="0" i="0" kern="1200" dirty="0"/>
            <a:t>Microsoft Word</a:t>
          </a:r>
          <a:endParaRPr lang="en-US" sz="1700" kern="1200" dirty="0"/>
        </a:p>
        <a:p>
          <a:pPr marL="0" lvl="0" indent="0" algn="ctr" defTabSz="755650">
            <a:lnSpc>
              <a:spcPct val="100000"/>
            </a:lnSpc>
            <a:spcBef>
              <a:spcPct val="0"/>
            </a:spcBef>
            <a:spcAft>
              <a:spcPct val="35000"/>
            </a:spcAft>
            <a:buNone/>
          </a:pPr>
          <a:r>
            <a:rPr lang="en-US" sz="1700" b="0" i="0" kern="1200" dirty="0"/>
            <a:t>Microsoft Excel</a:t>
          </a:r>
          <a:endParaRPr lang="en-US" sz="1700" kern="1200" dirty="0"/>
        </a:p>
      </dsp:txBody>
      <dsp:txXfrm>
        <a:off x="758856" y="1978739"/>
        <a:ext cx="4311566" cy="1425537"/>
      </dsp:txXfrm>
    </dsp:sp>
    <dsp:sp modelId="{4CE05F17-6B52-467E-9BF4-ECC4120642F9}">
      <dsp:nvSpPr>
        <dsp:cNvPr id="0" name=""/>
        <dsp:cNvSpPr/>
      </dsp:nvSpPr>
      <dsp:spPr>
        <a:xfrm>
          <a:off x="7226206" y="0"/>
          <a:ext cx="1509048" cy="12598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3CD7967-9FFD-4913-926F-1241D86FDBBB}">
      <dsp:nvSpPr>
        <dsp:cNvPr id="0" name=""/>
        <dsp:cNvSpPr/>
      </dsp:nvSpPr>
      <dsp:spPr>
        <a:xfrm>
          <a:off x="5824947" y="1381994"/>
          <a:ext cx="4311566" cy="539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en-US" sz="2400" b="0" i="0" kern="1200" dirty="0"/>
            <a:t>Attachments</a:t>
          </a:r>
          <a:endParaRPr lang="en-US" sz="2400" kern="1200" dirty="0"/>
        </a:p>
      </dsp:txBody>
      <dsp:txXfrm>
        <a:off x="5824947" y="1381994"/>
        <a:ext cx="4311566" cy="539956"/>
      </dsp:txXfrm>
    </dsp:sp>
    <dsp:sp modelId="{4FC2F1F6-1505-4976-899E-9670E2A3322E}">
      <dsp:nvSpPr>
        <dsp:cNvPr id="0" name=""/>
        <dsp:cNvSpPr/>
      </dsp:nvSpPr>
      <dsp:spPr>
        <a:xfrm>
          <a:off x="5824947" y="1978739"/>
          <a:ext cx="4311566" cy="1425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b="0" i="0" u="sng" kern="1200" dirty="0">
              <a:hlinkClick xmlns:r="http://schemas.openxmlformats.org/officeDocument/2006/relationships" r:id="rId5"/>
            </a:rPr>
            <a:t>LJAGP Program Manual</a:t>
          </a:r>
          <a:endParaRPr lang="en-US" sz="1700" kern="1200" dirty="0"/>
        </a:p>
        <a:p>
          <a:pPr marL="0" lvl="0" indent="0" algn="ctr" defTabSz="755650">
            <a:lnSpc>
              <a:spcPct val="100000"/>
            </a:lnSpc>
            <a:spcBef>
              <a:spcPct val="0"/>
            </a:spcBef>
            <a:spcAft>
              <a:spcPct val="35000"/>
            </a:spcAft>
            <a:buNone/>
          </a:pPr>
          <a:r>
            <a:rPr lang="en-US" sz="1700" b="0" i="0" u="sng" kern="1200" dirty="0">
              <a:hlinkClick xmlns:r="http://schemas.openxmlformats.org/officeDocument/2006/relationships" r:id="rId6" action="ppaction://hlinkfile"/>
            </a:rPr>
            <a:t>Schedule A - Scope of Project – Filled out example</a:t>
          </a:r>
          <a:endParaRPr lang="en-US" sz="1700" kern="1200" dirty="0"/>
        </a:p>
        <a:p>
          <a:pPr marL="0" lvl="0" indent="0" algn="ctr" defTabSz="755650">
            <a:lnSpc>
              <a:spcPct val="100000"/>
            </a:lnSpc>
            <a:spcBef>
              <a:spcPct val="0"/>
            </a:spcBef>
            <a:spcAft>
              <a:spcPct val="35000"/>
            </a:spcAft>
            <a:buNone/>
          </a:pPr>
          <a:r>
            <a:rPr lang="en-US" sz="1700" b="0" i="0" u="sng" kern="1200" dirty="0">
              <a:hlinkClick xmlns:r="http://schemas.openxmlformats.org/officeDocument/2006/relationships" r:id="rId7" action="ppaction://hlinkfile"/>
            </a:rPr>
            <a:t>Schedule B - Budget – Filled out example</a:t>
          </a:r>
          <a:endParaRPr lang="en-US" sz="1700" kern="1200" dirty="0"/>
        </a:p>
        <a:p>
          <a:pPr marL="0" lvl="0" indent="0" algn="ctr" defTabSz="755650">
            <a:lnSpc>
              <a:spcPct val="100000"/>
            </a:lnSpc>
            <a:spcBef>
              <a:spcPct val="0"/>
            </a:spcBef>
            <a:spcAft>
              <a:spcPct val="35000"/>
            </a:spcAft>
            <a:buNone/>
          </a:pPr>
          <a:r>
            <a:rPr lang="en-US" sz="1700" b="0" i="0" u="sng" kern="1200" dirty="0">
              <a:hlinkClick xmlns:r="http://schemas.openxmlformats.org/officeDocument/2006/relationships" r:id="rId8" action="ppaction://hlinkfile"/>
            </a:rPr>
            <a:t>W-9 Form – Filled out example</a:t>
          </a:r>
          <a:endParaRPr lang="en-US" sz="1700" kern="1200" dirty="0"/>
        </a:p>
      </dsp:txBody>
      <dsp:txXfrm>
        <a:off x="5824947" y="1978739"/>
        <a:ext cx="4311566" cy="1425537"/>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A2A8FEA-A287-4EF2-9B28-A414A3A58C56}" type="datetimeFigureOut">
              <a:rPr lang="en-US" smtClean="0"/>
              <a:t>2/29/2024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B61A6BE-8260-4EDB-AF95-51E678DC4F8A}" type="slidenum">
              <a:rPr lang="en-US" smtClean="0"/>
              <a:t>‹#›</a:t>
            </a:fld>
            <a:endParaRPr lang="en-US" dirty="0"/>
          </a:p>
        </p:txBody>
      </p:sp>
    </p:spTree>
    <p:extLst>
      <p:ext uri="{BB962C8B-B14F-4D97-AF65-F5344CB8AC3E}">
        <p14:creationId xmlns:p14="http://schemas.microsoft.com/office/powerpoint/2010/main" val="50344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61A6BE-8260-4EDB-AF95-51E678DC4F8A}" type="slidenum">
              <a:rPr lang="en-US" smtClean="0"/>
              <a:t>1</a:t>
            </a:fld>
            <a:endParaRPr lang="en-US" dirty="0"/>
          </a:p>
        </p:txBody>
      </p:sp>
    </p:spTree>
    <p:extLst>
      <p:ext uri="{BB962C8B-B14F-4D97-AF65-F5344CB8AC3E}">
        <p14:creationId xmlns:p14="http://schemas.microsoft.com/office/powerpoint/2010/main" val="1388569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61A6BE-8260-4EDB-AF95-51E678DC4F8A}" type="slidenum">
              <a:rPr lang="en-US" smtClean="0"/>
              <a:t>25</a:t>
            </a:fld>
            <a:endParaRPr lang="en-US" dirty="0"/>
          </a:p>
        </p:txBody>
      </p:sp>
    </p:spTree>
    <p:extLst>
      <p:ext uri="{BB962C8B-B14F-4D97-AF65-F5344CB8AC3E}">
        <p14:creationId xmlns:p14="http://schemas.microsoft.com/office/powerpoint/2010/main" val="782503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61A6BE-8260-4EDB-AF95-51E678DC4F8A}" type="slidenum">
              <a:rPr lang="en-US" smtClean="0"/>
              <a:t>26</a:t>
            </a:fld>
            <a:endParaRPr lang="en-US" dirty="0"/>
          </a:p>
        </p:txBody>
      </p:sp>
    </p:spTree>
    <p:extLst>
      <p:ext uri="{BB962C8B-B14F-4D97-AF65-F5344CB8AC3E}">
        <p14:creationId xmlns:p14="http://schemas.microsoft.com/office/powerpoint/2010/main" val="3766659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61A6BE-8260-4EDB-AF95-51E678DC4F8A}" type="slidenum">
              <a:rPr lang="en-US" smtClean="0"/>
              <a:t>27</a:t>
            </a:fld>
            <a:endParaRPr lang="en-US" dirty="0"/>
          </a:p>
        </p:txBody>
      </p:sp>
    </p:spTree>
    <p:extLst>
      <p:ext uri="{BB962C8B-B14F-4D97-AF65-F5344CB8AC3E}">
        <p14:creationId xmlns:p14="http://schemas.microsoft.com/office/powerpoint/2010/main" val="2106403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61A6BE-8260-4EDB-AF95-51E678DC4F8A}" type="slidenum">
              <a:rPr lang="en-US" smtClean="0"/>
              <a:t>3</a:t>
            </a:fld>
            <a:endParaRPr lang="en-US" dirty="0"/>
          </a:p>
        </p:txBody>
      </p:sp>
    </p:spTree>
    <p:extLst>
      <p:ext uri="{BB962C8B-B14F-4D97-AF65-F5344CB8AC3E}">
        <p14:creationId xmlns:p14="http://schemas.microsoft.com/office/powerpoint/2010/main" val="2541610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61A6BE-8260-4EDB-AF95-51E678DC4F8A}" type="slidenum">
              <a:rPr lang="en-US" smtClean="0"/>
              <a:t>4</a:t>
            </a:fld>
            <a:endParaRPr lang="en-US" dirty="0"/>
          </a:p>
        </p:txBody>
      </p:sp>
    </p:spTree>
    <p:extLst>
      <p:ext uri="{BB962C8B-B14F-4D97-AF65-F5344CB8AC3E}">
        <p14:creationId xmlns:p14="http://schemas.microsoft.com/office/powerpoint/2010/main" val="679555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that all documents are hyperlinked</a:t>
            </a:r>
          </a:p>
        </p:txBody>
      </p:sp>
      <p:sp>
        <p:nvSpPr>
          <p:cNvPr id="4" name="Slide Number Placeholder 3"/>
          <p:cNvSpPr>
            <a:spLocks noGrp="1"/>
          </p:cNvSpPr>
          <p:nvPr>
            <p:ph type="sldNum" sz="quarter" idx="5"/>
          </p:nvPr>
        </p:nvSpPr>
        <p:spPr/>
        <p:txBody>
          <a:bodyPr/>
          <a:lstStyle/>
          <a:p>
            <a:fld id="{9B61A6BE-8260-4EDB-AF95-51E678DC4F8A}" type="slidenum">
              <a:rPr lang="en-US" smtClean="0"/>
              <a:t>8</a:t>
            </a:fld>
            <a:endParaRPr lang="en-US" dirty="0"/>
          </a:p>
        </p:txBody>
      </p:sp>
    </p:spTree>
    <p:extLst>
      <p:ext uri="{BB962C8B-B14F-4D97-AF65-F5344CB8AC3E}">
        <p14:creationId xmlns:p14="http://schemas.microsoft.com/office/powerpoint/2010/main" val="564384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61A6BE-8260-4EDB-AF95-51E678DC4F8A}" type="slidenum">
              <a:rPr lang="en-US" smtClean="0"/>
              <a:t>20</a:t>
            </a:fld>
            <a:endParaRPr lang="en-US" dirty="0"/>
          </a:p>
        </p:txBody>
      </p:sp>
    </p:spTree>
    <p:extLst>
      <p:ext uri="{BB962C8B-B14F-4D97-AF65-F5344CB8AC3E}">
        <p14:creationId xmlns:p14="http://schemas.microsoft.com/office/powerpoint/2010/main" val="171272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61A6BE-8260-4EDB-AF95-51E678DC4F8A}" type="slidenum">
              <a:rPr lang="en-US" smtClean="0"/>
              <a:t>21</a:t>
            </a:fld>
            <a:endParaRPr lang="en-US" dirty="0"/>
          </a:p>
        </p:txBody>
      </p:sp>
    </p:spTree>
    <p:extLst>
      <p:ext uri="{BB962C8B-B14F-4D97-AF65-F5344CB8AC3E}">
        <p14:creationId xmlns:p14="http://schemas.microsoft.com/office/powerpoint/2010/main" val="1441172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61A6BE-8260-4EDB-AF95-51E678DC4F8A}" type="slidenum">
              <a:rPr lang="en-US" smtClean="0"/>
              <a:t>22</a:t>
            </a:fld>
            <a:endParaRPr lang="en-US" dirty="0"/>
          </a:p>
        </p:txBody>
      </p:sp>
    </p:spTree>
    <p:extLst>
      <p:ext uri="{BB962C8B-B14F-4D97-AF65-F5344CB8AC3E}">
        <p14:creationId xmlns:p14="http://schemas.microsoft.com/office/powerpoint/2010/main" val="517862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61A6BE-8260-4EDB-AF95-51E678DC4F8A}" type="slidenum">
              <a:rPr lang="en-US" smtClean="0"/>
              <a:t>23</a:t>
            </a:fld>
            <a:endParaRPr lang="en-US" dirty="0"/>
          </a:p>
        </p:txBody>
      </p:sp>
    </p:spTree>
    <p:extLst>
      <p:ext uri="{BB962C8B-B14F-4D97-AF65-F5344CB8AC3E}">
        <p14:creationId xmlns:p14="http://schemas.microsoft.com/office/powerpoint/2010/main" val="2541231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61A6BE-8260-4EDB-AF95-51E678DC4F8A}" type="slidenum">
              <a:rPr lang="en-US" smtClean="0"/>
              <a:t>24</a:t>
            </a:fld>
            <a:endParaRPr lang="en-US" dirty="0"/>
          </a:p>
        </p:txBody>
      </p:sp>
    </p:spTree>
    <p:extLst>
      <p:ext uri="{BB962C8B-B14F-4D97-AF65-F5344CB8AC3E}">
        <p14:creationId xmlns:p14="http://schemas.microsoft.com/office/powerpoint/2010/main" val="1086880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892497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964385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972036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194309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930603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6CE7D5-CF57-46EF-B807-FDD0502418D4}" type="datetimeFigureOut">
              <a:rPr lang="en-US" smtClean="0"/>
              <a:t>2/29/2024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553444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6CE7D5-CF57-46EF-B807-FDD0502418D4}" type="datetimeFigureOut">
              <a:rPr lang="en-US" smtClean="0"/>
              <a:t>2/29/2024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205555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638904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700424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846CE7D5-CF57-46EF-B807-FDD0502418D4}" type="datetimeFigureOut">
              <a:rPr lang="en-US" smtClean="0"/>
              <a:t>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499006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77476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2/29/2024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693060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2/29/2024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638732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846CE7D5-CF57-46EF-B807-FDD0502418D4}" type="datetimeFigureOut">
              <a:rPr lang="en-US" smtClean="0"/>
              <a:t>2/29/2024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479460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46CE7D5-CF57-46EF-B807-FDD0502418D4}" type="datetimeFigureOut">
              <a:rPr lang="en-US" smtClean="0"/>
              <a:t>2/29/2024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662772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846CE7D5-CF57-46EF-B807-FDD0502418D4}" type="datetimeFigureOut">
              <a:rPr lang="en-US" smtClean="0"/>
              <a:t>2/29/2024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809899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343951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46CE7D5-CF57-46EF-B807-FDD0502418D4}" type="datetimeFigureOut">
              <a:rPr lang="en-US" smtClean="0"/>
              <a:t>2/29/2024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30EA680-D336-4FF7-8B7A-9848BB0A1C32}" type="slidenum">
              <a:rPr lang="en-US" smtClean="0"/>
              <a:t>‹#›</a:t>
            </a:fld>
            <a:endParaRPr lang="en-US" dirty="0"/>
          </a:p>
        </p:txBody>
      </p:sp>
    </p:spTree>
    <p:extLst>
      <p:ext uri="{BB962C8B-B14F-4D97-AF65-F5344CB8AC3E}">
        <p14:creationId xmlns:p14="http://schemas.microsoft.com/office/powerpoint/2010/main" val="2546662258"/>
      </p:ext>
    </p:extLst>
  </p:cSld>
  <p:clrMap bg1="dk1" tx1="lt1" bg2="dk2"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mendocinocounty.gov/home/showpublisheddocument/62918" TargetMode="External"/><Relationship Id="rId3" Type="http://schemas.openxmlformats.org/officeDocument/2006/relationships/image" Target="../media/image2.png"/><Relationship Id="rId7" Type="http://schemas.openxmlformats.org/officeDocument/2006/relationships/hyperlink" Target="https://www.mendocinocounty.gov/home/showpublisheddocument/62916" TargetMode="External"/><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hyperlink" Target="https://www.mendocinocounty.gov/departments/cannabis-department/cannabis-grant-information" TargetMode="External"/><Relationship Id="rId4" Type="http://schemas.openxmlformats.org/officeDocument/2006/relationships/image" Target="../media/image3.png"/><Relationship Id="rId9" Type="http://schemas.openxmlformats.org/officeDocument/2006/relationships/hyperlink" Target="https://www.mendocinocounty.gov/home/showpublisheddocument/62920" TargetMode="Externa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hyperlink" Target="https://www.mendocinocounty.gov/home/showpublisheddocument/62590/638418749900500000"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mendocinocountygov.sharepoint.com/sites/Cannabisprogramapplications/LEEP%20Grant/Forms/AllItems.aspx?id=%2Fsites%2FCannabisprogramapplications%2FLEEP%20Grant%2F00%2E%20LJAGP%20Grant%2FProgram%20Manual%2FDrafts%2FLJAGP%20Manual%20101823%2FLocal%2DAssistance%2DGrant%5FGuidelines%2Epdf&amp;viewid=207e26f3%2Dff09%2D4430%2D84e8%2D62370483b6be&amp;parent=%2Fsites%2FCannabisprogramapplications%2FLEEP%20Grant%2F00%2E%20LJAGP%20Grant%2FProgram%20Manual%2FDrafts%2FLJAGP%20Manual%20101823"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a:t>Local Jurisdiction Assistance </a:t>
            </a:r>
            <a:br>
              <a:rPr lang="en-US" sz="4800" dirty="0"/>
            </a:br>
            <a:r>
              <a:rPr lang="en-US" sz="4800" dirty="0"/>
              <a:t>Grant Program (“LJAGP”) </a:t>
            </a:r>
            <a:br>
              <a:rPr lang="en-US" sz="4000" dirty="0"/>
            </a:br>
            <a:r>
              <a:rPr lang="en-US" sz="4000" dirty="0"/>
              <a:t>Grant Application	</a:t>
            </a:r>
          </a:p>
        </p:txBody>
      </p:sp>
      <p:sp>
        <p:nvSpPr>
          <p:cNvPr id="3" name="Subtitle 2"/>
          <p:cNvSpPr>
            <a:spLocks noGrp="1"/>
          </p:cNvSpPr>
          <p:nvPr>
            <p:ph type="subTitle" idx="1"/>
          </p:nvPr>
        </p:nvSpPr>
        <p:spPr/>
        <p:txBody>
          <a:bodyPr/>
          <a:lstStyle/>
          <a:p>
            <a:r>
              <a:rPr lang="en-US" dirty="0"/>
              <a:t>Overview and Guidelines</a:t>
            </a:r>
          </a:p>
          <a:p>
            <a:r>
              <a:rPr lang="en-US" dirty="0"/>
              <a:t>Mendocino County</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6"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8"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0"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2"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useBgFill="1">
        <p:nvSpPr>
          <p:cNvPr id="16" name="Rectangle 20">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18"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dirty="0"/>
          </a:p>
        </p:txBody>
      </p:sp>
      <p:sp>
        <p:nvSpPr>
          <p:cNvPr id="20" name="Freeform: Shape 24">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6">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F7E4D1A3-1CAF-7E2A-3059-8D7846F90FD6}"/>
              </a:ext>
            </a:extLst>
          </p:cNvPr>
          <p:cNvSpPr>
            <a:spLocks noGrp="1"/>
          </p:cNvSpPr>
          <p:nvPr>
            <p:ph type="title"/>
          </p:nvPr>
        </p:nvSpPr>
        <p:spPr>
          <a:xfrm>
            <a:off x="653143" y="1645920"/>
            <a:ext cx="3522879" cy="4470821"/>
          </a:xfrm>
        </p:spPr>
        <p:txBody>
          <a:bodyPr vert="horz" lIns="91440" tIns="45720" rIns="91440" bIns="45720" rtlCol="0" anchor="t">
            <a:normAutofit/>
          </a:bodyPr>
          <a:lstStyle/>
          <a:p>
            <a:pPr algn="r"/>
            <a:r>
              <a:rPr lang="en-US" b="0" i="0" kern="1200" dirty="0">
                <a:solidFill>
                  <a:schemeClr val="bg2"/>
                </a:solidFill>
                <a:latin typeface="+mj-lt"/>
                <a:ea typeface="+mj-ea"/>
                <a:cs typeface="+mj-cs"/>
              </a:rPr>
              <a:t>LJAGP</a:t>
            </a:r>
            <a:br>
              <a:rPr lang="en-US" b="0" i="0" kern="1200" dirty="0">
                <a:solidFill>
                  <a:schemeClr val="bg2"/>
                </a:solidFill>
                <a:latin typeface="+mj-lt"/>
                <a:ea typeface="+mj-ea"/>
                <a:cs typeface="+mj-cs"/>
              </a:rPr>
            </a:br>
            <a:r>
              <a:rPr lang="en-US" b="0" i="0" kern="1200" dirty="0">
                <a:solidFill>
                  <a:schemeClr val="bg2"/>
                </a:solidFill>
                <a:latin typeface="+mj-lt"/>
                <a:ea typeface="+mj-ea"/>
                <a:cs typeface="+mj-cs"/>
              </a:rPr>
              <a:t>Application Materials</a:t>
            </a:r>
          </a:p>
        </p:txBody>
      </p:sp>
      <p:sp>
        <p:nvSpPr>
          <p:cNvPr id="4" name="TextBox 3">
            <a:extLst>
              <a:ext uri="{FF2B5EF4-FFF2-40B4-BE49-F238E27FC236}">
                <a16:creationId xmlns:a16="http://schemas.microsoft.com/office/drawing/2014/main" id="{D04AF0C5-B4CE-AB5A-687F-3E6B16845EA8}"/>
              </a:ext>
            </a:extLst>
          </p:cNvPr>
          <p:cNvSpPr txBox="1"/>
          <p:nvPr/>
        </p:nvSpPr>
        <p:spPr>
          <a:xfrm>
            <a:off x="5204109" y="749030"/>
            <a:ext cx="6269434" cy="5367711"/>
          </a:xfrm>
          <a:prstGeom prst="rect">
            <a:avLst/>
          </a:prstGeom>
        </p:spPr>
        <p:txBody>
          <a:bodyPr vert="horz" lIns="91440" tIns="45720" rIns="91440" bIns="45720" rtlCol="0">
            <a:normAutofit fontScale="92500" lnSpcReduction="10000"/>
          </a:bodyPr>
          <a:lstStyle/>
          <a:p>
            <a:pPr>
              <a:lnSpc>
                <a:spcPct val="90000"/>
              </a:lnSpc>
              <a:spcBef>
                <a:spcPts val="1000"/>
              </a:spcBef>
              <a:buClr>
                <a:schemeClr val="bg2">
                  <a:lumMod val="40000"/>
                  <a:lumOff val="60000"/>
                </a:schemeClr>
              </a:buClr>
              <a:buSzPct val="80000"/>
              <a:buFont typeface="Wingdings 3" charset="2"/>
              <a:buChar char=""/>
            </a:pPr>
            <a:r>
              <a:rPr lang="en-US" sz="1400" dirty="0">
                <a:effectLst/>
                <a:latin typeface="+mj-lt"/>
                <a:ea typeface="+mj-ea"/>
                <a:cs typeface="+mj-cs"/>
              </a:rPr>
              <a:t>A copy of DCC Provisional or Annual License</a:t>
            </a:r>
          </a:p>
          <a:p>
            <a:pPr>
              <a:lnSpc>
                <a:spcPct val="90000"/>
              </a:lnSpc>
              <a:spcBef>
                <a:spcPts val="1000"/>
              </a:spcBef>
              <a:buClr>
                <a:schemeClr val="bg2">
                  <a:lumMod val="40000"/>
                  <a:lumOff val="60000"/>
                </a:schemeClr>
              </a:buClr>
              <a:buSzPct val="80000"/>
              <a:buFont typeface="Wingdings 3" charset="2"/>
              <a:buChar char=""/>
            </a:pPr>
            <a:r>
              <a:rPr lang="en-US" sz="1400" u="sng" dirty="0">
                <a:effectLst/>
                <a:latin typeface="+mj-lt"/>
                <a:ea typeface="+mj-ea"/>
                <a:cs typeface="+mj-cs"/>
                <a:hlinkClick r:id="rId7"/>
              </a:rPr>
              <a:t>W-9</a:t>
            </a:r>
            <a:endParaRPr lang="en-US" sz="1400" dirty="0">
              <a:effectLst/>
              <a:latin typeface="+mj-lt"/>
              <a:ea typeface="+mj-ea"/>
              <a:cs typeface="+mj-cs"/>
            </a:endParaRPr>
          </a:p>
          <a:p>
            <a:pPr marL="742950" lvl="1" indent="-285750">
              <a:lnSpc>
                <a:spcPct val="90000"/>
              </a:lnSpc>
              <a:spcBef>
                <a:spcPts val="1000"/>
              </a:spcBef>
              <a:buClr>
                <a:schemeClr val="bg2">
                  <a:lumMod val="40000"/>
                  <a:lumOff val="60000"/>
                </a:schemeClr>
              </a:buClr>
              <a:buSzPct val="80000"/>
              <a:buFont typeface="Wingdings 3" charset="2"/>
              <a:buChar char=""/>
            </a:pPr>
            <a:r>
              <a:rPr lang="en-US" sz="1400" dirty="0">
                <a:effectLst/>
                <a:latin typeface="+mj-lt"/>
                <a:ea typeface="+mj-ea"/>
                <a:cs typeface="+mj-cs"/>
              </a:rPr>
              <a:t>Direct Grant Awards will be made out to the name and address noted on the W-9, please ensure this is accurate before submitting to the Department.</a:t>
            </a:r>
          </a:p>
          <a:p>
            <a:pPr marL="742950" lvl="1" indent="-285750">
              <a:lnSpc>
                <a:spcPct val="90000"/>
              </a:lnSpc>
              <a:spcBef>
                <a:spcPts val="1000"/>
              </a:spcBef>
              <a:buClr>
                <a:schemeClr val="bg2">
                  <a:lumMod val="40000"/>
                  <a:lumOff val="60000"/>
                </a:schemeClr>
              </a:buClr>
              <a:buSzPct val="80000"/>
              <a:buFont typeface="Wingdings 3" charset="2"/>
              <a:buChar char=""/>
            </a:pPr>
            <a:r>
              <a:rPr lang="en-US" sz="1400" dirty="0">
                <a:effectLst/>
                <a:latin typeface="+mj-lt"/>
                <a:ea typeface="+mj-ea"/>
                <a:cs typeface="+mj-cs"/>
              </a:rPr>
              <a:t>If W-9 is in the name of a business entity, please ensure business entity has a valid bank account so the check can be cashed.</a:t>
            </a:r>
          </a:p>
          <a:p>
            <a:pPr marL="742950" lvl="1" indent="-285750">
              <a:lnSpc>
                <a:spcPct val="90000"/>
              </a:lnSpc>
              <a:spcBef>
                <a:spcPts val="1000"/>
              </a:spcBef>
              <a:buClr>
                <a:schemeClr val="bg2">
                  <a:lumMod val="40000"/>
                  <a:lumOff val="60000"/>
                </a:schemeClr>
              </a:buClr>
              <a:buSzPct val="80000"/>
              <a:buFont typeface="Wingdings 3" charset="2"/>
              <a:buChar char=""/>
            </a:pPr>
            <a:r>
              <a:rPr lang="en-US" sz="1400" dirty="0">
                <a:effectLst/>
                <a:latin typeface="+mj-lt"/>
                <a:ea typeface="+mj-ea"/>
                <a:cs typeface="+mj-cs"/>
              </a:rPr>
              <a:t>A blank fillable form of the W-9 can be found </a:t>
            </a:r>
            <a:r>
              <a:rPr lang="en-US" sz="1400" u="sng" dirty="0">
                <a:effectLst/>
                <a:latin typeface="+mj-lt"/>
                <a:ea typeface="+mj-ea"/>
                <a:cs typeface="+mj-cs"/>
                <a:hlinkClick r:id="rId7"/>
              </a:rPr>
              <a:t>here</a:t>
            </a:r>
            <a:r>
              <a:rPr lang="en-US" sz="1400" dirty="0">
                <a:effectLst/>
                <a:latin typeface="+mj-lt"/>
                <a:ea typeface="+mj-ea"/>
                <a:cs typeface="+mj-cs"/>
              </a:rPr>
              <a:t>. </a:t>
            </a:r>
          </a:p>
          <a:p>
            <a:pPr>
              <a:lnSpc>
                <a:spcPct val="90000"/>
              </a:lnSpc>
              <a:spcBef>
                <a:spcPts val="1000"/>
              </a:spcBef>
              <a:buClr>
                <a:schemeClr val="bg2">
                  <a:lumMod val="40000"/>
                  <a:lumOff val="60000"/>
                </a:schemeClr>
              </a:buClr>
              <a:buSzPct val="80000"/>
              <a:buFont typeface="Wingdings 3" charset="2"/>
              <a:buChar char=""/>
            </a:pPr>
            <a:r>
              <a:rPr lang="en-US" sz="1400" u="sng" dirty="0">
                <a:effectLst/>
                <a:latin typeface="+mj-lt"/>
                <a:ea typeface="+mj-ea"/>
                <a:cs typeface="+mj-cs"/>
                <a:hlinkClick r:id="rId8"/>
              </a:rPr>
              <a:t>Schedule A - Scope of Project</a:t>
            </a:r>
            <a:endParaRPr lang="en-US" sz="1400" dirty="0">
              <a:effectLst/>
              <a:latin typeface="+mj-lt"/>
              <a:ea typeface="+mj-ea"/>
              <a:cs typeface="+mj-cs"/>
            </a:endParaRPr>
          </a:p>
          <a:p>
            <a:pPr marL="742950" lvl="1" indent="-285750">
              <a:lnSpc>
                <a:spcPct val="90000"/>
              </a:lnSpc>
              <a:spcBef>
                <a:spcPts val="1000"/>
              </a:spcBef>
              <a:buClr>
                <a:schemeClr val="bg2">
                  <a:lumMod val="40000"/>
                  <a:lumOff val="60000"/>
                </a:schemeClr>
              </a:buClr>
              <a:buSzPct val="80000"/>
              <a:buFont typeface="Wingdings 3" charset="2"/>
              <a:buChar char=""/>
            </a:pPr>
            <a:r>
              <a:rPr lang="en-US" sz="1400" dirty="0">
                <a:effectLst/>
                <a:latin typeface="+mj-lt"/>
                <a:ea typeface="+mj-ea"/>
                <a:cs typeface="+mj-cs"/>
              </a:rPr>
              <a:t>A narrative of all individual items in the Schedule B.  Please describe what will be done with the line item, identify the amount, and provide the supporting Schedule B budget line item.</a:t>
            </a:r>
          </a:p>
          <a:p>
            <a:pPr marL="742950" lvl="1" indent="-285750">
              <a:lnSpc>
                <a:spcPct val="90000"/>
              </a:lnSpc>
              <a:spcBef>
                <a:spcPts val="1000"/>
              </a:spcBef>
              <a:buClr>
                <a:schemeClr val="bg2">
                  <a:lumMod val="40000"/>
                  <a:lumOff val="60000"/>
                </a:schemeClr>
              </a:buClr>
              <a:buSzPct val="80000"/>
              <a:buFont typeface="Wingdings 3" charset="2"/>
              <a:buChar char=""/>
            </a:pPr>
            <a:r>
              <a:rPr lang="en-US" sz="1400" dirty="0">
                <a:effectLst/>
                <a:latin typeface="+mj-lt"/>
                <a:ea typeface="+mj-ea"/>
                <a:cs typeface="+mj-cs"/>
              </a:rPr>
              <a:t>A blank fillable form of the Schedule A can be found </a:t>
            </a:r>
            <a:r>
              <a:rPr lang="en-US" sz="1400" u="sng" dirty="0">
                <a:effectLst/>
                <a:latin typeface="+mj-lt"/>
                <a:ea typeface="+mj-ea"/>
                <a:cs typeface="+mj-cs"/>
                <a:hlinkClick r:id="rId8"/>
              </a:rPr>
              <a:t>here</a:t>
            </a:r>
            <a:r>
              <a:rPr lang="en-US" sz="1400" dirty="0">
                <a:effectLst/>
                <a:latin typeface="+mj-lt"/>
                <a:ea typeface="+mj-ea"/>
                <a:cs typeface="+mj-cs"/>
              </a:rPr>
              <a:t>. </a:t>
            </a:r>
          </a:p>
          <a:p>
            <a:pPr>
              <a:lnSpc>
                <a:spcPct val="90000"/>
              </a:lnSpc>
              <a:spcBef>
                <a:spcPts val="1000"/>
              </a:spcBef>
              <a:buClr>
                <a:schemeClr val="bg2">
                  <a:lumMod val="40000"/>
                  <a:lumOff val="60000"/>
                </a:schemeClr>
              </a:buClr>
              <a:buSzPct val="80000"/>
              <a:buFont typeface="Wingdings 3" charset="2"/>
              <a:buChar char=""/>
            </a:pPr>
            <a:r>
              <a:rPr lang="en-US" sz="1400" u="sng" dirty="0">
                <a:effectLst/>
                <a:latin typeface="+mj-lt"/>
                <a:ea typeface="+mj-ea"/>
                <a:cs typeface="+mj-cs"/>
                <a:hlinkClick r:id="rId9"/>
              </a:rPr>
              <a:t>Schedule B - Budget</a:t>
            </a:r>
            <a:endParaRPr lang="en-US" sz="1400" dirty="0">
              <a:effectLst/>
              <a:latin typeface="+mj-lt"/>
              <a:ea typeface="+mj-ea"/>
              <a:cs typeface="+mj-cs"/>
            </a:endParaRPr>
          </a:p>
          <a:p>
            <a:pPr marL="742950" lvl="1" indent="-285750">
              <a:lnSpc>
                <a:spcPct val="90000"/>
              </a:lnSpc>
              <a:spcBef>
                <a:spcPts val="1000"/>
              </a:spcBef>
              <a:buClr>
                <a:schemeClr val="bg2">
                  <a:lumMod val="40000"/>
                  <a:lumOff val="60000"/>
                </a:schemeClr>
              </a:buClr>
              <a:buSzPct val="80000"/>
              <a:buFont typeface="Wingdings 3" charset="2"/>
              <a:buChar char=""/>
            </a:pPr>
            <a:r>
              <a:rPr lang="en-US" sz="1400" dirty="0">
                <a:effectLst/>
                <a:latin typeface="+mj-lt"/>
                <a:ea typeface="+mj-ea"/>
                <a:cs typeface="+mj-cs"/>
              </a:rPr>
              <a:t>Expenses listed by line item.</a:t>
            </a:r>
          </a:p>
          <a:p>
            <a:pPr marL="742950" lvl="1" indent="-285750">
              <a:lnSpc>
                <a:spcPct val="90000"/>
              </a:lnSpc>
              <a:spcBef>
                <a:spcPts val="1000"/>
              </a:spcBef>
              <a:buClr>
                <a:schemeClr val="bg2">
                  <a:lumMod val="40000"/>
                  <a:lumOff val="60000"/>
                </a:schemeClr>
              </a:buClr>
              <a:buSzPct val="80000"/>
              <a:buFont typeface="Wingdings 3" charset="2"/>
              <a:buChar char=""/>
            </a:pPr>
            <a:r>
              <a:rPr lang="en-US" sz="1400" dirty="0">
                <a:effectLst/>
                <a:latin typeface="+mj-lt"/>
                <a:ea typeface="+mj-ea"/>
                <a:cs typeface="+mj-cs"/>
              </a:rPr>
              <a:t>A blank fillable form of the Schedule B can be found </a:t>
            </a:r>
            <a:r>
              <a:rPr lang="en-US" sz="1400" u="sng" dirty="0">
                <a:effectLst/>
                <a:latin typeface="+mj-lt"/>
                <a:ea typeface="+mj-ea"/>
                <a:cs typeface="+mj-cs"/>
                <a:hlinkClick r:id="rId9"/>
              </a:rPr>
              <a:t>here</a:t>
            </a:r>
            <a:r>
              <a:rPr lang="en-US" sz="1400" dirty="0">
                <a:effectLst/>
                <a:latin typeface="+mj-lt"/>
                <a:ea typeface="+mj-ea"/>
                <a:cs typeface="+mj-cs"/>
              </a:rPr>
              <a:t>. </a:t>
            </a:r>
          </a:p>
          <a:p>
            <a:pPr>
              <a:lnSpc>
                <a:spcPct val="90000"/>
              </a:lnSpc>
              <a:spcBef>
                <a:spcPts val="1000"/>
              </a:spcBef>
              <a:buClr>
                <a:schemeClr val="bg2">
                  <a:lumMod val="40000"/>
                  <a:lumOff val="60000"/>
                </a:schemeClr>
              </a:buClr>
              <a:buSzPct val="80000"/>
              <a:buFont typeface="Wingdings 3" charset="2"/>
              <a:buChar char=""/>
            </a:pPr>
            <a:r>
              <a:rPr lang="en-US" sz="1400" dirty="0">
                <a:effectLst/>
                <a:latin typeface="+mj-lt"/>
                <a:ea typeface="+mj-ea"/>
                <a:cs typeface="+mj-cs"/>
              </a:rPr>
              <a:t>All applicable receipts for reimbursement request, paid by applicant. </a:t>
            </a:r>
          </a:p>
          <a:p>
            <a:pPr>
              <a:lnSpc>
                <a:spcPct val="90000"/>
              </a:lnSpc>
              <a:spcBef>
                <a:spcPts val="1000"/>
              </a:spcBef>
              <a:buClr>
                <a:schemeClr val="bg2">
                  <a:lumMod val="40000"/>
                  <a:lumOff val="60000"/>
                </a:schemeClr>
              </a:buClr>
              <a:buSzPct val="80000"/>
              <a:buFont typeface="Wingdings 3" charset="2"/>
              <a:buChar char=""/>
            </a:pPr>
            <a:r>
              <a:rPr lang="en-US" sz="1400" dirty="0">
                <a:effectLst/>
                <a:latin typeface="+mj-lt"/>
                <a:ea typeface="+mj-ea"/>
                <a:cs typeface="+mj-cs"/>
              </a:rPr>
              <a:t>Other documents may include a copy of the applicants Local Eligibility Entrepreneurial Program ("LEEP") certificate or supporting LEEP eligibility criteria if the application is planning on applying for eligibility verification during the LJAGP grant application process. For more information regarding LEEP Eligibility please find more information on our </a:t>
            </a:r>
            <a:r>
              <a:rPr lang="en-US" sz="1400" u="sng" dirty="0">
                <a:effectLst/>
                <a:latin typeface="+mj-lt"/>
                <a:ea typeface="+mj-ea"/>
                <a:cs typeface="+mj-cs"/>
                <a:hlinkClick r:id="rId10"/>
              </a:rPr>
              <a:t>Cannabis LEEP Grant Information</a:t>
            </a:r>
            <a:r>
              <a:rPr lang="en-US" sz="1400" dirty="0">
                <a:effectLst/>
                <a:latin typeface="+mj-lt"/>
                <a:ea typeface="+mj-ea"/>
                <a:cs typeface="+mj-cs"/>
              </a:rPr>
              <a:t> page.</a:t>
            </a:r>
          </a:p>
        </p:txBody>
      </p:sp>
    </p:spTree>
    <p:extLst>
      <p:ext uri="{BB962C8B-B14F-4D97-AF65-F5344CB8AC3E}">
        <p14:creationId xmlns:p14="http://schemas.microsoft.com/office/powerpoint/2010/main" val="950450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4D1A3-1CAF-7E2A-3059-8D7846F90FD6}"/>
              </a:ext>
            </a:extLst>
          </p:cNvPr>
          <p:cNvSpPr>
            <a:spLocks noGrp="1"/>
          </p:cNvSpPr>
          <p:nvPr>
            <p:ph type="title"/>
          </p:nvPr>
        </p:nvSpPr>
        <p:spPr>
          <a:xfrm>
            <a:off x="648930" y="629267"/>
            <a:ext cx="9252154" cy="1016654"/>
          </a:xfrm>
        </p:spPr>
        <p:txBody>
          <a:bodyPr vert="horz" lIns="91440" tIns="45720" rIns="91440" bIns="45720" rtlCol="0" anchor="t">
            <a:normAutofit/>
          </a:bodyPr>
          <a:lstStyle/>
          <a:p>
            <a:r>
              <a:rPr lang="en-US" dirty="0">
                <a:solidFill>
                  <a:srgbClr val="EBEBEB"/>
                </a:solidFill>
              </a:rPr>
              <a:t>Application Materials</a:t>
            </a:r>
          </a:p>
        </p:txBody>
      </p:sp>
      <p:graphicFrame>
        <p:nvGraphicFramePr>
          <p:cNvPr id="7" name="TextBox 4">
            <a:extLst>
              <a:ext uri="{FF2B5EF4-FFF2-40B4-BE49-F238E27FC236}">
                <a16:creationId xmlns:a16="http://schemas.microsoft.com/office/drawing/2014/main" id="{C4EF2023-8F65-D74F-A5C7-443E5A910095}"/>
              </a:ext>
            </a:extLst>
          </p:cNvPr>
          <p:cNvGraphicFramePr/>
          <p:nvPr>
            <p:extLst>
              <p:ext uri="{D42A27DB-BD31-4B8C-83A1-F6EECF244321}">
                <p14:modId xmlns:p14="http://schemas.microsoft.com/office/powerpoint/2010/main" val="3540504097"/>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717490"/>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4D1A3-1CAF-7E2A-3059-8D7846F90FD6}"/>
              </a:ext>
            </a:extLst>
          </p:cNvPr>
          <p:cNvSpPr>
            <a:spLocks noGrp="1"/>
          </p:cNvSpPr>
          <p:nvPr>
            <p:ph type="title"/>
          </p:nvPr>
        </p:nvSpPr>
        <p:spPr>
          <a:xfrm>
            <a:off x="648930" y="629267"/>
            <a:ext cx="9252154" cy="1016654"/>
          </a:xfrm>
        </p:spPr>
        <p:txBody>
          <a:bodyPr vert="horz" lIns="91440" tIns="45720" rIns="91440" bIns="45720" rtlCol="0" anchor="t">
            <a:normAutofit/>
          </a:bodyPr>
          <a:lstStyle/>
          <a:p>
            <a:r>
              <a:rPr lang="en-US" dirty="0">
                <a:solidFill>
                  <a:srgbClr val="EBEBEB"/>
                </a:solidFill>
              </a:rPr>
              <a:t>Application Materials</a:t>
            </a:r>
          </a:p>
        </p:txBody>
      </p:sp>
      <p:graphicFrame>
        <p:nvGraphicFramePr>
          <p:cNvPr id="7" name="TextBox 4">
            <a:extLst>
              <a:ext uri="{FF2B5EF4-FFF2-40B4-BE49-F238E27FC236}">
                <a16:creationId xmlns:a16="http://schemas.microsoft.com/office/drawing/2014/main" id="{C4EF2023-8F65-D74F-A5C7-443E5A910095}"/>
              </a:ext>
            </a:extLst>
          </p:cNvPr>
          <p:cNvGraphicFramePr/>
          <p:nvPr>
            <p:extLst>
              <p:ext uri="{D42A27DB-BD31-4B8C-83A1-F6EECF244321}">
                <p14:modId xmlns:p14="http://schemas.microsoft.com/office/powerpoint/2010/main" val="2869291343"/>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1420944"/>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6"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8"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0"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2"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useBgFill="1">
        <p:nvSpPr>
          <p:cNvPr id="16" name="Rectangle 20">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18"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dirty="0"/>
          </a:p>
        </p:txBody>
      </p:sp>
      <p:sp>
        <p:nvSpPr>
          <p:cNvPr id="20" name="Freeform: Shape 24">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6">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9D4847E5-BF0D-24A0-5145-49BC17D67B54}"/>
              </a:ext>
            </a:extLst>
          </p:cNvPr>
          <p:cNvSpPr>
            <a:spLocks noGrp="1"/>
          </p:cNvSpPr>
          <p:nvPr>
            <p:ph type="title"/>
          </p:nvPr>
        </p:nvSpPr>
        <p:spPr>
          <a:xfrm>
            <a:off x="653143" y="1645920"/>
            <a:ext cx="3522879" cy="4470821"/>
          </a:xfrm>
        </p:spPr>
        <p:txBody>
          <a:bodyPr vert="horz" lIns="91440" tIns="45720" rIns="91440" bIns="45720" rtlCol="0" anchor="t">
            <a:normAutofit/>
          </a:bodyPr>
          <a:lstStyle/>
          <a:p>
            <a:pPr algn="r">
              <a:lnSpc>
                <a:spcPct val="90000"/>
              </a:lnSpc>
            </a:pPr>
            <a:r>
              <a:rPr lang="en-US" b="0" i="0" kern="1200" dirty="0">
                <a:solidFill>
                  <a:schemeClr val="bg2"/>
                </a:solidFill>
                <a:latin typeface="+mj-lt"/>
                <a:ea typeface="+mj-ea"/>
                <a:cs typeface="+mj-cs"/>
              </a:rPr>
              <a:t>Eligible Expenses &amp; Examples</a:t>
            </a:r>
            <a:br>
              <a:rPr lang="en-US" sz="3300" b="0" i="0" kern="1200" dirty="0">
                <a:solidFill>
                  <a:schemeClr val="bg2"/>
                </a:solidFill>
                <a:latin typeface="+mj-lt"/>
                <a:ea typeface="+mj-ea"/>
                <a:cs typeface="+mj-cs"/>
              </a:rPr>
            </a:br>
            <a:br>
              <a:rPr lang="en-US" sz="3300" b="0" i="0" kern="1200" dirty="0">
                <a:solidFill>
                  <a:schemeClr val="bg2"/>
                </a:solidFill>
                <a:latin typeface="+mj-lt"/>
                <a:ea typeface="+mj-ea"/>
                <a:cs typeface="+mj-cs"/>
              </a:rPr>
            </a:br>
            <a:r>
              <a:rPr lang="en-US" sz="2400" b="0" i="0" kern="1200" dirty="0">
                <a:solidFill>
                  <a:schemeClr val="bg2"/>
                </a:solidFill>
                <a:latin typeface="+mj-lt"/>
                <a:ea typeface="+mj-ea"/>
                <a:cs typeface="+mj-cs"/>
              </a:rPr>
              <a:t>Improving Air Quality and Reducing Greenhouse Gas Emissions</a:t>
            </a:r>
          </a:p>
        </p:txBody>
      </p:sp>
      <p:sp>
        <p:nvSpPr>
          <p:cNvPr id="4" name="TextBox 3">
            <a:extLst>
              <a:ext uri="{FF2B5EF4-FFF2-40B4-BE49-F238E27FC236}">
                <a16:creationId xmlns:a16="http://schemas.microsoft.com/office/drawing/2014/main" id="{53E34BCC-087E-327B-0D6B-93CD4244D943}"/>
              </a:ext>
            </a:extLst>
          </p:cNvPr>
          <p:cNvSpPr txBox="1"/>
          <p:nvPr/>
        </p:nvSpPr>
        <p:spPr>
          <a:xfrm>
            <a:off x="5204109" y="1645920"/>
            <a:ext cx="6269434" cy="4470821"/>
          </a:xfrm>
          <a:prstGeom prst="rect">
            <a:avLst/>
          </a:prstGeom>
        </p:spPr>
        <p:txBody>
          <a:bodyPr vert="horz" lIns="91440" tIns="45720" rIns="91440" bIns="45720" rtlCol="0">
            <a:normAutofit/>
          </a:bodyPr>
          <a:lstStyle/>
          <a:p>
            <a:pPr marL="285750" indent="-285750">
              <a:lnSpc>
                <a:spcPct val="90000"/>
              </a:lnSpc>
              <a:spcBef>
                <a:spcPts val="1000"/>
              </a:spcBef>
              <a:buClr>
                <a:schemeClr val="bg2">
                  <a:lumMod val="40000"/>
                  <a:lumOff val="60000"/>
                </a:schemeClr>
              </a:buClr>
              <a:buSzPct val="80000"/>
              <a:buFont typeface="Wingdings 3" charset="2"/>
              <a:buChar char=""/>
            </a:pPr>
            <a:r>
              <a:rPr lang="en-US" sz="1500" dirty="0">
                <a:latin typeface="+mj-lt"/>
                <a:ea typeface="+mj-ea"/>
                <a:cs typeface="+mj-cs"/>
              </a:rPr>
              <a:t>Direct Grant funds may be used for reimbursement of costs expended for the purpose of improving air quality and reducing greenhouse gas emissions (“GHG”) by eliminating or reducing the commercial cannabis business’ use of combustion engines. Projects eligible for reimbursements related to improving air quality and reducing GHG include: </a:t>
            </a:r>
          </a:p>
          <a:p>
            <a:pPr lvl="2">
              <a:lnSpc>
                <a:spcPct val="90000"/>
              </a:lnSpc>
              <a:spcBef>
                <a:spcPts val="1000"/>
              </a:spcBef>
              <a:buClr>
                <a:schemeClr val="bg2">
                  <a:lumMod val="40000"/>
                  <a:lumOff val="60000"/>
                </a:schemeClr>
              </a:buClr>
              <a:buSzPct val="80000"/>
              <a:buFont typeface="Wingdings 3" charset="2"/>
              <a:buChar char=""/>
            </a:pPr>
            <a:r>
              <a:rPr lang="en-US" sz="1500" dirty="0">
                <a:latin typeface="+mj-lt"/>
                <a:ea typeface="+mj-ea"/>
                <a:cs typeface="+mj-cs"/>
              </a:rPr>
              <a:t>a.  Generators used to power, in whole or part, commercial cannabis business activities, </a:t>
            </a:r>
          </a:p>
          <a:p>
            <a:pPr marL="1771650" lvl="3" indent="-400050">
              <a:lnSpc>
                <a:spcPct val="90000"/>
              </a:lnSpc>
              <a:spcBef>
                <a:spcPts val="1000"/>
              </a:spcBef>
              <a:buClr>
                <a:schemeClr val="bg2">
                  <a:lumMod val="40000"/>
                  <a:lumOff val="60000"/>
                </a:schemeClr>
              </a:buClr>
              <a:buSzPct val="80000"/>
              <a:buFont typeface="Wingdings 3" charset="2"/>
              <a:buChar char=""/>
            </a:pPr>
            <a:r>
              <a:rPr lang="en-US" sz="1500" dirty="0">
                <a:latin typeface="+mj-lt"/>
                <a:ea typeface="+mj-ea"/>
                <a:cs typeface="+mj-cs"/>
              </a:rPr>
              <a:t>Generators would be used to reduce GHG or improve air quality for a backup generator. </a:t>
            </a:r>
          </a:p>
          <a:p>
            <a:pPr marL="2171700" lvl="4" indent="-342900">
              <a:lnSpc>
                <a:spcPct val="90000"/>
              </a:lnSpc>
              <a:spcBef>
                <a:spcPts val="1000"/>
              </a:spcBef>
              <a:buClr>
                <a:schemeClr val="bg2">
                  <a:lumMod val="40000"/>
                  <a:lumOff val="60000"/>
                </a:schemeClr>
              </a:buClr>
              <a:buSzPct val="80000"/>
              <a:buFont typeface="Wingdings 3" charset="2"/>
              <a:buChar char=""/>
            </a:pPr>
            <a:r>
              <a:rPr lang="en-US" sz="1500" dirty="0">
                <a:latin typeface="+mj-lt"/>
                <a:ea typeface="+mj-ea"/>
                <a:cs typeface="+mj-cs"/>
              </a:rPr>
              <a:t>Allowable Expense: Big diesel generator as backup now getting eco throttle inverter type generator that has a lower GHG emission rating or air quality rating</a:t>
            </a:r>
          </a:p>
          <a:p>
            <a:pPr marL="2171700" lvl="4" indent="-342900">
              <a:lnSpc>
                <a:spcPct val="90000"/>
              </a:lnSpc>
              <a:spcBef>
                <a:spcPts val="1000"/>
              </a:spcBef>
              <a:buClr>
                <a:schemeClr val="bg2">
                  <a:lumMod val="40000"/>
                  <a:lumOff val="60000"/>
                </a:schemeClr>
              </a:buClr>
              <a:buSzPct val="80000"/>
              <a:buFont typeface="Wingdings 3" charset="2"/>
              <a:buChar char=""/>
            </a:pPr>
            <a:r>
              <a:rPr lang="en-US" sz="1500" u="sng" dirty="0">
                <a:latin typeface="+mj-lt"/>
                <a:ea typeface="+mj-ea"/>
                <a:cs typeface="+mj-cs"/>
              </a:rPr>
              <a:t>Not</a:t>
            </a:r>
            <a:r>
              <a:rPr lang="en-US" sz="1500" dirty="0">
                <a:latin typeface="+mj-lt"/>
                <a:ea typeface="+mj-ea"/>
                <a:cs typeface="+mj-cs"/>
              </a:rPr>
              <a:t> Allowable Expense: Adding in a new generator for a backup where one did not previously exist. </a:t>
            </a:r>
          </a:p>
        </p:txBody>
      </p:sp>
    </p:spTree>
    <p:extLst>
      <p:ext uri="{BB962C8B-B14F-4D97-AF65-F5344CB8AC3E}">
        <p14:creationId xmlns:p14="http://schemas.microsoft.com/office/powerpoint/2010/main" val="3695152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8"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0"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2"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useBgFill="1">
        <p:nvSpPr>
          <p:cNvPr id="16" name="Rectangle 20">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18"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dirty="0"/>
          </a:p>
        </p:txBody>
      </p:sp>
      <p:sp>
        <p:nvSpPr>
          <p:cNvPr id="20" name="Freeform: Shape 24">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2" name="Rectangle 26">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9D4847E5-BF0D-24A0-5145-49BC17D67B54}"/>
              </a:ext>
            </a:extLst>
          </p:cNvPr>
          <p:cNvSpPr>
            <a:spLocks noGrp="1"/>
          </p:cNvSpPr>
          <p:nvPr>
            <p:ph type="title"/>
          </p:nvPr>
        </p:nvSpPr>
        <p:spPr>
          <a:xfrm>
            <a:off x="653143" y="1645920"/>
            <a:ext cx="3522879" cy="4470821"/>
          </a:xfrm>
        </p:spPr>
        <p:txBody>
          <a:bodyPr vert="horz" lIns="91440" tIns="45720" rIns="91440" bIns="45720" rtlCol="0" anchor="t">
            <a:normAutofit/>
          </a:bodyPr>
          <a:lstStyle/>
          <a:p>
            <a:pPr algn="r">
              <a:lnSpc>
                <a:spcPct val="90000"/>
              </a:lnSpc>
            </a:pPr>
            <a:r>
              <a:rPr lang="en-US" b="0" i="0" kern="1200" dirty="0">
                <a:solidFill>
                  <a:srgbClr val="FFFFFF"/>
                </a:solidFill>
                <a:latin typeface="+mj-lt"/>
                <a:ea typeface="+mj-ea"/>
                <a:cs typeface="+mj-cs"/>
              </a:rPr>
              <a:t>Eligible Expenses &amp; Examples</a:t>
            </a:r>
            <a:br>
              <a:rPr lang="en-US" sz="3300" b="0" i="0" kern="1200" dirty="0">
                <a:solidFill>
                  <a:srgbClr val="FFFFFF"/>
                </a:solidFill>
                <a:latin typeface="+mj-lt"/>
                <a:ea typeface="+mj-ea"/>
                <a:cs typeface="+mj-cs"/>
              </a:rPr>
            </a:br>
            <a:br>
              <a:rPr lang="en-US" sz="2400" b="0" i="0" kern="1200" dirty="0">
                <a:solidFill>
                  <a:srgbClr val="FFFFFF"/>
                </a:solidFill>
                <a:latin typeface="+mj-lt"/>
                <a:ea typeface="+mj-ea"/>
                <a:cs typeface="+mj-cs"/>
              </a:rPr>
            </a:br>
            <a:r>
              <a:rPr lang="en-US" sz="2400" b="0" i="0" kern="1200" dirty="0">
                <a:solidFill>
                  <a:srgbClr val="FFFFFF"/>
                </a:solidFill>
                <a:latin typeface="+mj-lt"/>
                <a:ea typeface="+mj-ea"/>
                <a:cs typeface="+mj-cs"/>
              </a:rPr>
              <a:t>Improving Air Quality and Reducing Greenhouse Gas Emissions</a:t>
            </a:r>
          </a:p>
        </p:txBody>
      </p:sp>
      <p:sp>
        <p:nvSpPr>
          <p:cNvPr id="4" name="TextBox 3">
            <a:extLst>
              <a:ext uri="{FF2B5EF4-FFF2-40B4-BE49-F238E27FC236}">
                <a16:creationId xmlns:a16="http://schemas.microsoft.com/office/drawing/2014/main" id="{53E34BCC-087E-327B-0D6B-93CD4244D943}"/>
              </a:ext>
            </a:extLst>
          </p:cNvPr>
          <p:cNvSpPr txBox="1"/>
          <p:nvPr/>
        </p:nvSpPr>
        <p:spPr>
          <a:xfrm>
            <a:off x="5204109" y="1645920"/>
            <a:ext cx="5919503" cy="4470821"/>
          </a:xfrm>
          <a:prstGeom prst="rect">
            <a:avLst/>
          </a:prstGeom>
        </p:spPr>
        <p:txBody>
          <a:bodyPr vert="horz" lIns="91440" tIns="45720" rIns="91440" bIns="45720" rtlCol="0">
            <a:normAutofit/>
          </a:bodyPr>
          <a:lstStyle/>
          <a:p>
            <a:pPr marL="285750" indent="-285750">
              <a:spcBef>
                <a:spcPts val="1000"/>
              </a:spcBef>
              <a:buClr>
                <a:schemeClr val="bg2">
                  <a:lumMod val="40000"/>
                  <a:lumOff val="60000"/>
                </a:schemeClr>
              </a:buClr>
              <a:buSzPct val="80000"/>
              <a:buFont typeface="Wingdings 3" charset="2"/>
              <a:buChar char=""/>
            </a:pPr>
            <a:r>
              <a:rPr lang="en-US" dirty="0">
                <a:latin typeface="+mj-lt"/>
                <a:ea typeface="+mj-ea"/>
                <a:cs typeface="+mj-cs"/>
              </a:rPr>
              <a:t>Direct Grant funds may be used for reimbursement of costs expended for the purpose of improving air quality and reducing greenhouse gas emissions (“GHG”) by eliminating or reducing the commercial cannabis business’ use of combustion engines. Projects eligible for reimbursements related to improving air quality and reducing GHG include: </a:t>
            </a:r>
          </a:p>
          <a:p>
            <a:pPr lvl="2">
              <a:spcBef>
                <a:spcPts val="1000"/>
              </a:spcBef>
              <a:buClr>
                <a:schemeClr val="bg2">
                  <a:lumMod val="40000"/>
                  <a:lumOff val="60000"/>
                </a:schemeClr>
              </a:buClr>
              <a:buSzPct val="80000"/>
              <a:buFont typeface="Wingdings 3" charset="2"/>
              <a:buChar char=""/>
            </a:pPr>
            <a:r>
              <a:rPr lang="en-US" dirty="0">
                <a:latin typeface="+mj-lt"/>
                <a:ea typeface="+mj-ea"/>
                <a:cs typeface="+mj-cs"/>
              </a:rPr>
              <a:t>b.  Water pumps used for the purposes of commercial cannabis irrigation and the business’ related potable water needs, including multi-use water systems</a:t>
            </a:r>
          </a:p>
          <a:p>
            <a:pPr marL="1771650" lvl="3" indent="-400050">
              <a:spcBef>
                <a:spcPts val="1000"/>
              </a:spcBef>
              <a:buClr>
                <a:schemeClr val="bg2">
                  <a:lumMod val="40000"/>
                  <a:lumOff val="60000"/>
                </a:schemeClr>
              </a:buClr>
              <a:buSzPct val="80000"/>
              <a:buFont typeface="Wingdings 3" charset="2"/>
              <a:buChar char=""/>
            </a:pPr>
            <a:r>
              <a:rPr lang="en-US" dirty="0">
                <a:latin typeface="+mj-lt"/>
                <a:ea typeface="+mj-ea"/>
                <a:cs typeface="+mj-cs"/>
              </a:rPr>
              <a:t>	Example: Switching from a combustible engine to solar powered </a:t>
            </a:r>
          </a:p>
        </p:txBody>
      </p:sp>
    </p:spTree>
    <p:extLst>
      <p:ext uri="{BB962C8B-B14F-4D97-AF65-F5344CB8AC3E}">
        <p14:creationId xmlns:p14="http://schemas.microsoft.com/office/powerpoint/2010/main" val="2234043804"/>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847E5-BF0D-24A0-5145-49BC17D67B54}"/>
              </a:ext>
            </a:extLst>
          </p:cNvPr>
          <p:cNvSpPr>
            <a:spLocks noGrp="1"/>
          </p:cNvSpPr>
          <p:nvPr>
            <p:ph type="title"/>
          </p:nvPr>
        </p:nvSpPr>
        <p:spPr>
          <a:xfrm>
            <a:off x="806195" y="804672"/>
            <a:ext cx="3521359" cy="5248656"/>
          </a:xfrm>
        </p:spPr>
        <p:txBody>
          <a:bodyPr vert="horz" lIns="91440" tIns="45720" rIns="91440" bIns="45720" rtlCol="0" anchor="ctr">
            <a:normAutofit/>
          </a:bodyPr>
          <a:lstStyle/>
          <a:p>
            <a:pPr algn="ctr"/>
            <a:r>
              <a:rPr lang="en-US" b="0" i="0" kern="1200" dirty="0">
                <a:solidFill>
                  <a:schemeClr val="tx2"/>
                </a:solidFill>
                <a:latin typeface="+mj-lt"/>
                <a:ea typeface="+mj-ea"/>
                <a:cs typeface="+mj-cs"/>
              </a:rPr>
              <a:t>Eligible Expenses &amp; Examples</a:t>
            </a:r>
            <a:br>
              <a:rPr lang="en-US" b="0" i="0" kern="1200" dirty="0">
                <a:solidFill>
                  <a:schemeClr val="tx2"/>
                </a:solidFill>
                <a:latin typeface="+mj-lt"/>
                <a:ea typeface="+mj-ea"/>
                <a:cs typeface="+mj-cs"/>
              </a:rPr>
            </a:br>
            <a:br>
              <a:rPr lang="en-US" sz="2400" b="0" i="0" kern="1200" dirty="0">
                <a:solidFill>
                  <a:schemeClr val="tx2"/>
                </a:solidFill>
                <a:latin typeface="+mj-lt"/>
                <a:ea typeface="+mj-ea"/>
                <a:cs typeface="+mj-cs"/>
              </a:rPr>
            </a:br>
            <a:r>
              <a:rPr lang="en-US" sz="2400" b="0" i="0" kern="1200" dirty="0">
                <a:solidFill>
                  <a:schemeClr val="tx2"/>
                </a:solidFill>
                <a:latin typeface="+mj-lt"/>
                <a:ea typeface="+mj-ea"/>
                <a:cs typeface="+mj-cs"/>
              </a:rPr>
              <a:t>Improving Air Quality and Reducing Greenhouse Gas Emissions</a:t>
            </a:r>
          </a:p>
        </p:txBody>
      </p:sp>
      <p:sp>
        <p:nvSpPr>
          <p:cNvPr id="4" name="TextBox 3">
            <a:extLst>
              <a:ext uri="{FF2B5EF4-FFF2-40B4-BE49-F238E27FC236}">
                <a16:creationId xmlns:a16="http://schemas.microsoft.com/office/drawing/2014/main" id="{53E34BCC-087E-327B-0D6B-93CD4244D943}"/>
              </a:ext>
            </a:extLst>
          </p:cNvPr>
          <p:cNvSpPr txBox="1"/>
          <p:nvPr/>
        </p:nvSpPr>
        <p:spPr>
          <a:xfrm>
            <a:off x="4090644" y="831131"/>
            <a:ext cx="6399930" cy="5248657"/>
          </a:xfrm>
          <a:prstGeom prst="rect">
            <a:avLst/>
          </a:prstGeom>
        </p:spPr>
        <p:txBody>
          <a:bodyPr vert="horz" lIns="91440" tIns="45720" rIns="91440" bIns="45720" rtlCol="0" anchor="ctr">
            <a:normAutofit/>
          </a:bodyPr>
          <a:lstStyle/>
          <a:p>
            <a:pPr>
              <a:lnSpc>
                <a:spcPct val="90000"/>
              </a:lnSpc>
              <a:spcBef>
                <a:spcPts val="1000"/>
              </a:spcBef>
              <a:buClr>
                <a:schemeClr val="bg2">
                  <a:lumMod val="40000"/>
                  <a:lumOff val="60000"/>
                </a:schemeClr>
              </a:buClr>
              <a:buSzPct val="80000"/>
            </a:pPr>
            <a:r>
              <a:rPr lang="en-US" sz="1200" dirty="0"/>
              <a:t>c.  Other improvements and modifications of operations resulting in reduced County of Mendocino Cannabis Department (MCD) 3 greenhouse gas emissions including, but not limited to modification of lighting type or converting from nonrenewable or minimally renewable electricity plan to a plan with a greater amount of renewable electricity provided or lower greenhouse gas emissions </a:t>
            </a:r>
          </a:p>
          <a:p>
            <a:pPr marL="800100" lvl="1" indent="-342900">
              <a:lnSpc>
                <a:spcPct val="90000"/>
              </a:lnSpc>
              <a:spcBef>
                <a:spcPts val="1000"/>
              </a:spcBef>
              <a:buClr>
                <a:schemeClr val="bg2">
                  <a:lumMod val="40000"/>
                  <a:lumOff val="60000"/>
                </a:schemeClr>
              </a:buClr>
              <a:buSzPct val="80000"/>
              <a:buFont typeface="Wingdings" panose="05000000000000000000" pitchFamily="2" charset="2"/>
              <a:buChar char="Ø"/>
            </a:pPr>
            <a:r>
              <a:rPr lang="en-US" sz="1200" dirty="0"/>
              <a:t>Costs related to other improvements or modifications of operations that result in reduced GHG. </a:t>
            </a:r>
            <a:r>
              <a:rPr lang="en-US" sz="1200" dirty="0">
                <a:latin typeface="+mj-lt"/>
                <a:ea typeface="+mj-ea"/>
                <a:cs typeface="+mj-cs"/>
              </a:rPr>
              <a:t>Example: Switching from a combustible engine </a:t>
            </a:r>
            <a:r>
              <a:rPr lang="en-US" sz="1200" dirty="0"/>
              <a:t>to solar powered </a:t>
            </a:r>
          </a:p>
          <a:p>
            <a:pPr marL="1314450" lvl="2" indent="-400050">
              <a:buFont typeface="Wingdings" panose="05000000000000000000" pitchFamily="2" charset="2"/>
              <a:buChar char="Ø"/>
            </a:pPr>
            <a:r>
              <a:rPr lang="en-US" sz="1200" b="1" dirty="0"/>
              <a:t>Allowable Expense Examples:</a:t>
            </a:r>
          </a:p>
          <a:p>
            <a:pPr marL="1771650" lvl="3" indent="-400050">
              <a:buFont typeface="Wingdings" panose="05000000000000000000" pitchFamily="2" charset="2"/>
              <a:buChar char="Ø"/>
            </a:pPr>
            <a:r>
              <a:rPr lang="en-US" sz="1200" dirty="0"/>
              <a:t>Lighting type change, conversion to renewable energy (i.e., solar system install if it removes the need or reduces generator power either to comply with local ordinance to eliminate as primary source and/or to reduce GHG emissions and or air quality.</a:t>
            </a:r>
          </a:p>
          <a:p>
            <a:pPr marL="1771650" lvl="3" indent="-400050">
              <a:buFont typeface="Wingdings" panose="05000000000000000000" pitchFamily="2" charset="2"/>
              <a:buChar char="Ø"/>
            </a:pPr>
            <a:r>
              <a:rPr lang="en-US" sz="1200" dirty="0"/>
              <a:t>Costs associated with adding initial or additional solar panels to reduce primary or backup use of generator </a:t>
            </a:r>
          </a:p>
          <a:p>
            <a:pPr marL="1771650" lvl="3" indent="-400050">
              <a:buFont typeface="Wingdings" panose="05000000000000000000" pitchFamily="2" charset="2"/>
              <a:buChar char="Ø"/>
            </a:pPr>
            <a:r>
              <a:rPr lang="en-US" sz="1200" dirty="0"/>
              <a:t>Costs associated with structures or reroofing to support solar mounts, if not ground mounted</a:t>
            </a:r>
          </a:p>
          <a:p>
            <a:pPr marL="1771650" lvl="3" indent="-400050">
              <a:buFont typeface="Wingdings" panose="05000000000000000000" pitchFamily="2" charset="2"/>
              <a:buChar char="Ø"/>
            </a:pPr>
            <a:r>
              <a:rPr lang="en-US" sz="1200" dirty="0"/>
              <a:t>Costs associated with changing from a utility company plan that does not use renewable energy as the source of grid to a plan that does use renewables, or costs associated with changing from a plan that has some renewables to a plan that is exclusively using only renewables (reimbursement of utility bills at higher cost due to more or all renewable as source)</a:t>
            </a:r>
          </a:p>
          <a:p>
            <a:pPr marL="1314450" lvl="2" indent="-400050">
              <a:buFont typeface="Wingdings" panose="05000000000000000000" pitchFamily="2" charset="2"/>
              <a:buChar char="Ø"/>
            </a:pPr>
            <a:r>
              <a:rPr lang="en-US" sz="1200" b="1" u="sng" dirty="0"/>
              <a:t>Not</a:t>
            </a:r>
            <a:r>
              <a:rPr lang="en-US" sz="1200" b="1" dirty="0"/>
              <a:t> Allowable Expense: </a:t>
            </a:r>
            <a:r>
              <a:rPr kumimoji="0" lang="en-US" sz="1200" b="0" i="0" u="none" strike="noStrike" kern="1200" cap="none" spc="0" normalizeH="0" baseline="0" noProof="0" dirty="0">
                <a:ln>
                  <a:noFill/>
                </a:ln>
                <a:solidFill>
                  <a:prstClr val="white"/>
                </a:solidFill>
                <a:effectLst/>
                <a:uLnTx/>
                <a:uFillTx/>
                <a:latin typeface="Century Gothic" panose="020B0502020202020204"/>
                <a:ea typeface="+mn-ea"/>
                <a:cs typeface="+mn-cs"/>
              </a:rPr>
              <a:t>Adding in a new generator for a backup where one did not previously exist. </a:t>
            </a:r>
            <a:endParaRPr lang="en-US" sz="1200" dirty="0"/>
          </a:p>
          <a:p>
            <a:pPr marL="1314450" lvl="2" indent="-400050">
              <a:buFont typeface="Wingdings" panose="05000000000000000000" pitchFamily="2" charset="2"/>
              <a:buChar char="Ø"/>
            </a:pPr>
            <a:endParaRPr lang="en-US" sz="1200" dirty="0"/>
          </a:p>
        </p:txBody>
      </p:sp>
    </p:spTree>
    <p:extLst>
      <p:ext uri="{BB962C8B-B14F-4D97-AF65-F5344CB8AC3E}">
        <p14:creationId xmlns:p14="http://schemas.microsoft.com/office/powerpoint/2010/main" val="2010482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847E5-BF0D-24A0-5145-49BC17D67B54}"/>
              </a:ext>
            </a:extLst>
          </p:cNvPr>
          <p:cNvSpPr>
            <a:spLocks noGrp="1"/>
          </p:cNvSpPr>
          <p:nvPr>
            <p:ph type="title"/>
          </p:nvPr>
        </p:nvSpPr>
        <p:spPr>
          <a:xfrm>
            <a:off x="806195" y="804672"/>
            <a:ext cx="3521359" cy="5248656"/>
          </a:xfrm>
        </p:spPr>
        <p:txBody>
          <a:bodyPr vert="horz" lIns="91440" tIns="45720" rIns="91440" bIns="45720" rtlCol="0" anchor="ctr">
            <a:normAutofit/>
          </a:bodyPr>
          <a:lstStyle/>
          <a:p>
            <a:pPr algn="ctr"/>
            <a:r>
              <a:rPr lang="en-US" b="0" i="0" kern="1200" dirty="0">
                <a:solidFill>
                  <a:schemeClr val="tx2"/>
                </a:solidFill>
                <a:latin typeface="+mj-lt"/>
                <a:ea typeface="+mj-ea"/>
                <a:cs typeface="+mj-cs"/>
              </a:rPr>
              <a:t>Eligible Expenses &amp; Examples</a:t>
            </a:r>
            <a:br>
              <a:rPr lang="en-US" b="0" i="0" kern="1200" dirty="0">
                <a:solidFill>
                  <a:schemeClr val="tx2"/>
                </a:solidFill>
                <a:latin typeface="+mj-lt"/>
                <a:ea typeface="+mj-ea"/>
                <a:cs typeface="+mj-cs"/>
              </a:rPr>
            </a:br>
            <a:br>
              <a:rPr lang="en-US" sz="2400" b="0" i="0" kern="1200" dirty="0">
                <a:solidFill>
                  <a:schemeClr val="tx2"/>
                </a:solidFill>
                <a:latin typeface="+mj-lt"/>
                <a:ea typeface="+mj-ea"/>
                <a:cs typeface="+mj-cs"/>
              </a:rPr>
            </a:br>
            <a:r>
              <a:rPr lang="en-US" sz="2400" b="0" i="0" kern="1200" dirty="0">
                <a:solidFill>
                  <a:schemeClr val="tx2"/>
                </a:solidFill>
                <a:latin typeface="+mj-lt"/>
                <a:ea typeface="+mj-ea"/>
                <a:cs typeface="+mj-cs"/>
              </a:rPr>
              <a:t>Improving Air Quality and Reducing Greenhouse Gas Emissions</a:t>
            </a:r>
          </a:p>
        </p:txBody>
      </p:sp>
      <p:sp>
        <p:nvSpPr>
          <p:cNvPr id="4" name="TextBox 3">
            <a:extLst>
              <a:ext uri="{FF2B5EF4-FFF2-40B4-BE49-F238E27FC236}">
                <a16:creationId xmlns:a16="http://schemas.microsoft.com/office/drawing/2014/main" id="{53E34BCC-087E-327B-0D6B-93CD4244D943}"/>
              </a:ext>
            </a:extLst>
          </p:cNvPr>
          <p:cNvSpPr txBox="1"/>
          <p:nvPr/>
        </p:nvSpPr>
        <p:spPr>
          <a:xfrm>
            <a:off x="4975861" y="804671"/>
            <a:ext cx="6399930" cy="5248657"/>
          </a:xfrm>
          <a:prstGeom prst="rect">
            <a:avLst/>
          </a:prstGeom>
        </p:spPr>
        <p:txBody>
          <a:bodyPr vert="horz" lIns="91440" tIns="45720" rIns="91440" bIns="45720" rtlCol="0" anchor="ctr">
            <a:normAutofit/>
          </a:bodyPr>
          <a:lstStyle/>
          <a:p>
            <a:r>
              <a:rPr lang="en-US" sz="1200" dirty="0"/>
              <a:t>d.  </a:t>
            </a:r>
            <a:r>
              <a:rPr lang="en-US" sz="1400" dirty="0"/>
              <a:t>Reimbursable costs include but are not limited to: consultants required for planning and permitting, equipment, installation costs, labor, and any additional items as approved by MCD related to improving air quality and reducing greenhouse gas emissions. </a:t>
            </a:r>
          </a:p>
          <a:p>
            <a:pPr marL="742950" lvl="1" indent="-285750">
              <a:buFont typeface="Wingdings" panose="05000000000000000000" pitchFamily="2" charset="2"/>
              <a:buChar char="Ø"/>
            </a:pPr>
            <a:r>
              <a:rPr lang="en-US" sz="1400" dirty="0"/>
              <a:t>Consultants to help with any of the above, the equipment cost, the install cost, labor and permit fees.</a:t>
            </a:r>
          </a:p>
          <a:p>
            <a:pPr marL="1200150" lvl="2" indent="-285750">
              <a:buFont typeface="Wingdings" panose="05000000000000000000" pitchFamily="2" charset="2"/>
              <a:buChar char="Ø"/>
            </a:pPr>
            <a:r>
              <a:rPr lang="en-US" sz="1400" b="1" dirty="0"/>
              <a:t>Allowable Expenses Examples:</a:t>
            </a:r>
          </a:p>
          <a:p>
            <a:pPr marL="1657350" lvl="3" indent="-285750">
              <a:buFont typeface="Wingdings" panose="05000000000000000000" pitchFamily="2" charset="2"/>
              <a:buChar char="Ø"/>
            </a:pPr>
            <a:r>
              <a:rPr lang="en-US" sz="1400" dirty="0"/>
              <a:t>Paid a building permit consultant to help with solar building permit process</a:t>
            </a:r>
          </a:p>
          <a:p>
            <a:pPr marL="1657350" lvl="3" indent="-285750">
              <a:buFont typeface="Wingdings" panose="05000000000000000000" pitchFamily="2" charset="2"/>
              <a:buChar char="Ø"/>
            </a:pPr>
            <a:r>
              <a:rPr lang="en-US" sz="1400" dirty="0"/>
              <a:t>Paid an equipment operator to trench for electric lines from solar to electricity main</a:t>
            </a:r>
          </a:p>
          <a:p>
            <a:pPr marL="1657350" lvl="3" indent="-285750">
              <a:buFont typeface="Wingdings" panose="05000000000000000000" pitchFamily="2" charset="2"/>
              <a:buChar char="Ø"/>
            </a:pPr>
            <a:r>
              <a:rPr lang="en-US" sz="1400" dirty="0"/>
              <a:t>Actual cost of solar panels and/or batteries, labor paid to others for installation</a:t>
            </a:r>
          </a:p>
          <a:p>
            <a:pPr marL="1200150" lvl="2" indent="-285750">
              <a:buFont typeface="Wingdings" panose="05000000000000000000" pitchFamily="2" charset="2"/>
              <a:buChar char="Ø"/>
            </a:pPr>
            <a:r>
              <a:rPr lang="en-US" sz="1400" b="1" u="sng" dirty="0"/>
              <a:t>Not</a:t>
            </a:r>
            <a:r>
              <a:rPr lang="en-US" sz="1400" b="1" dirty="0"/>
              <a:t> Allowable Expense Examples: </a:t>
            </a:r>
          </a:p>
          <a:p>
            <a:pPr marL="1657350" lvl="3" indent="-285750">
              <a:buFont typeface="Wingdings" panose="05000000000000000000" pitchFamily="2" charset="2"/>
              <a:buChar char="Ø"/>
            </a:pPr>
            <a:r>
              <a:rPr lang="en-US" sz="1400" dirty="0"/>
              <a:t>Self-Dealing i.e., paying yourself to do work</a:t>
            </a:r>
          </a:p>
          <a:p>
            <a:pPr marL="1657350" lvl="3" indent="-285750">
              <a:buFont typeface="Wingdings" panose="05000000000000000000" pitchFamily="2" charset="2"/>
              <a:buChar char="Ø"/>
            </a:pPr>
            <a:r>
              <a:rPr lang="en-US" sz="1400" dirty="0"/>
              <a:t>Paying others for a project or paying for equipment that does not actually improve air quality or reduce GHG emissions.</a:t>
            </a:r>
          </a:p>
          <a:p>
            <a:pPr lvl="2"/>
            <a:endParaRPr lang="en-US" sz="1200" dirty="0"/>
          </a:p>
        </p:txBody>
      </p:sp>
    </p:spTree>
    <p:extLst>
      <p:ext uri="{BB962C8B-B14F-4D97-AF65-F5344CB8AC3E}">
        <p14:creationId xmlns:p14="http://schemas.microsoft.com/office/powerpoint/2010/main" val="669806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847E5-BF0D-24A0-5145-49BC17D67B54}"/>
              </a:ext>
            </a:extLst>
          </p:cNvPr>
          <p:cNvSpPr>
            <a:spLocks noGrp="1"/>
          </p:cNvSpPr>
          <p:nvPr>
            <p:ph type="title"/>
          </p:nvPr>
        </p:nvSpPr>
        <p:spPr>
          <a:xfrm>
            <a:off x="806195" y="804672"/>
            <a:ext cx="3521359" cy="5248656"/>
          </a:xfrm>
        </p:spPr>
        <p:txBody>
          <a:bodyPr vert="horz" lIns="91440" tIns="45720" rIns="91440" bIns="45720" rtlCol="0" anchor="ctr">
            <a:normAutofit/>
          </a:bodyPr>
          <a:lstStyle/>
          <a:p>
            <a:pPr algn="ctr"/>
            <a:r>
              <a:rPr lang="en-US" b="0" i="0" kern="1200" dirty="0">
                <a:solidFill>
                  <a:schemeClr val="tx2"/>
                </a:solidFill>
                <a:latin typeface="+mj-lt"/>
                <a:ea typeface="+mj-ea"/>
                <a:cs typeface="+mj-cs"/>
              </a:rPr>
              <a:t>Eligible Expenses &amp; Examples</a:t>
            </a:r>
            <a:br>
              <a:rPr lang="en-US" b="0" i="0" kern="1200" dirty="0">
                <a:solidFill>
                  <a:schemeClr val="tx2"/>
                </a:solidFill>
                <a:latin typeface="+mj-lt"/>
                <a:ea typeface="+mj-ea"/>
                <a:cs typeface="+mj-cs"/>
              </a:rPr>
            </a:br>
            <a:br>
              <a:rPr lang="en-US" sz="2400" b="0" i="0" kern="1200" dirty="0">
                <a:solidFill>
                  <a:schemeClr val="tx2"/>
                </a:solidFill>
                <a:latin typeface="+mj-lt"/>
                <a:ea typeface="+mj-ea"/>
                <a:cs typeface="+mj-cs"/>
              </a:rPr>
            </a:br>
            <a:r>
              <a:rPr lang="en-US" sz="2400" b="0" i="0" kern="1200" dirty="0">
                <a:solidFill>
                  <a:schemeClr val="tx2"/>
                </a:solidFill>
                <a:latin typeface="+mj-lt"/>
                <a:ea typeface="+mj-ea"/>
                <a:cs typeface="+mj-cs"/>
              </a:rPr>
              <a:t>Remediation</a:t>
            </a:r>
          </a:p>
        </p:txBody>
      </p:sp>
      <p:sp>
        <p:nvSpPr>
          <p:cNvPr id="4" name="TextBox 3">
            <a:extLst>
              <a:ext uri="{FF2B5EF4-FFF2-40B4-BE49-F238E27FC236}">
                <a16:creationId xmlns:a16="http://schemas.microsoft.com/office/drawing/2014/main" id="{53E34BCC-087E-327B-0D6B-93CD4244D943}"/>
              </a:ext>
            </a:extLst>
          </p:cNvPr>
          <p:cNvSpPr txBox="1"/>
          <p:nvPr/>
        </p:nvSpPr>
        <p:spPr>
          <a:xfrm>
            <a:off x="4975861" y="804671"/>
            <a:ext cx="6399930" cy="5248657"/>
          </a:xfrm>
          <a:prstGeom prst="rect">
            <a:avLst/>
          </a:prstGeom>
        </p:spPr>
        <p:txBody>
          <a:bodyPr vert="horz" lIns="91440" tIns="45720" rIns="91440" bIns="45720" rtlCol="0" anchor="ctr">
            <a:normAutofit/>
          </a:bodyPr>
          <a:lstStyle/>
          <a:p>
            <a:r>
              <a:rPr lang="en-US" sz="1400" dirty="0"/>
              <a:t>Direct Grant funds may be used for reimbursement of remediation and environmental correction related expenses including, but not limited to, the following circumstances: </a:t>
            </a:r>
          </a:p>
          <a:p>
            <a:endParaRPr lang="en-US" sz="1400" dirty="0"/>
          </a:p>
          <a:p>
            <a:pPr lvl="1"/>
            <a:r>
              <a:rPr lang="en-US" sz="1400" dirty="0"/>
              <a:t>a. Remediation of a commercial cannabis cultivation site located within a streamside management area, a wetland, and/or floodplain</a:t>
            </a:r>
          </a:p>
          <a:p>
            <a:pPr marL="1200150" lvl="2" indent="-285750">
              <a:buFont typeface="Wingdings" panose="05000000000000000000" pitchFamily="2" charset="2"/>
              <a:buChar char="Ø"/>
            </a:pPr>
            <a:r>
              <a:rPr lang="en-US" sz="1400" b="1" dirty="0"/>
              <a:t>Allowable Expenses Example: </a:t>
            </a:r>
            <a:r>
              <a:rPr lang="en-US" sz="1400" dirty="0"/>
              <a:t>the cost to seed, straw and/or revegetate</a:t>
            </a:r>
          </a:p>
          <a:p>
            <a:pPr lvl="1"/>
            <a:r>
              <a:rPr lang="en-US" sz="1400" dirty="0"/>
              <a:t>b. Remediation of a commercial cannabis cultivation site that is determined to have potential impacts on sensitive species as identified during the Sensitive Species Habitat Review</a:t>
            </a:r>
          </a:p>
          <a:p>
            <a:pPr marL="1085850" lvl="2" indent="-171450">
              <a:buFont typeface="Wingdings" panose="05000000000000000000" pitchFamily="2" charset="2"/>
              <a:buChar char="Ø"/>
            </a:pPr>
            <a:r>
              <a:rPr lang="en-US" sz="1400" dirty="0"/>
              <a:t>  </a:t>
            </a:r>
            <a:r>
              <a:rPr lang="en-US" sz="1400" b="1" dirty="0"/>
              <a:t>Allowable Expenses Example: </a:t>
            </a:r>
            <a:r>
              <a:rPr lang="en-US" sz="1400" dirty="0"/>
              <a:t>costs associated with remediation from SSHR review to address impacts to sensitive species i.e., vegetation planting, blackout windows</a:t>
            </a:r>
          </a:p>
          <a:p>
            <a:r>
              <a:rPr lang="en-US" sz="1200" dirty="0"/>
              <a:t>	</a:t>
            </a:r>
          </a:p>
          <a:p>
            <a:pPr lvl="1"/>
            <a:endParaRPr lang="en-US" sz="1400" dirty="0"/>
          </a:p>
          <a:p>
            <a:pPr marL="1200150" lvl="2" indent="-285750">
              <a:buFont typeface="Wingdings" panose="05000000000000000000" pitchFamily="2" charset="2"/>
              <a:buChar char="Ø"/>
            </a:pPr>
            <a:endParaRPr lang="en-US" sz="1400" dirty="0"/>
          </a:p>
          <a:p>
            <a:pPr lvl="2"/>
            <a:endParaRPr lang="en-US" sz="1200" dirty="0"/>
          </a:p>
        </p:txBody>
      </p:sp>
    </p:spTree>
    <p:extLst>
      <p:ext uri="{BB962C8B-B14F-4D97-AF65-F5344CB8AC3E}">
        <p14:creationId xmlns:p14="http://schemas.microsoft.com/office/powerpoint/2010/main" val="253699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847E5-BF0D-24A0-5145-49BC17D67B54}"/>
              </a:ext>
            </a:extLst>
          </p:cNvPr>
          <p:cNvSpPr>
            <a:spLocks noGrp="1"/>
          </p:cNvSpPr>
          <p:nvPr>
            <p:ph type="title"/>
          </p:nvPr>
        </p:nvSpPr>
        <p:spPr>
          <a:xfrm>
            <a:off x="806195" y="804672"/>
            <a:ext cx="3521359" cy="5248656"/>
          </a:xfrm>
        </p:spPr>
        <p:txBody>
          <a:bodyPr vert="horz" lIns="91440" tIns="45720" rIns="91440" bIns="45720" rtlCol="0" anchor="ctr">
            <a:normAutofit/>
          </a:bodyPr>
          <a:lstStyle/>
          <a:p>
            <a:pPr algn="ctr"/>
            <a:r>
              <a:rPr lang="en-US" b="0" i="0" kern="1200" dirty="0">
                <a:solidFill>
                  <a:schemeClr val="tx2"/>
                </a:solidFill>
                <a:latin typeface="+mj-lt"/>
                <a:ea typeface="+mj-ea"/>
                <a:cs typeface="+mj-cs"/>
              </a:rPr>
              <a:t>Eligible Expenses &amp; Examples</a:t>
            </a:r>
            <a:br>
              <a:rPr lang="en-US" b="0" i="0" kern="1200" dirty="0">
                <a:solidFill>
                  <a:schemeClr val="tx2"/>
                </a:solidFill>
                <a:latin typeface="+mj-lt"/>
                <a:ea typeface="+mj-ea"/>
                <a:cs typeface="+mj-cs"/>
              </a:rPr>
            </a:br>
            <a:br>
              <a:rPr lang="en-US" sz="2400" b="0" i="0" kern="1200" dirty="0">
                <a:solidFill>
                  <a:schemeClr val="tx2"/>
                </a:solidFill>
                <a:latin typeface="+mj-lt"/>
                <a:ea typeface="+mj-ea"/>
                <a:cs typeface="+mj-cs"/>
              </a:rPr>
            </a:br>
            <a:r>
              <a:rPr lang="en-US" sz="2400" b="0" i="0" kern="1200" dirty="0">
                <a:solidFill>
                  <a:schemeClr val="tx2"/>
                </a:solidFill>
                <a:latin typeface="+mj-lt"/>
                <a:ea typeface="+mj-ea"/>
                <a:cs typeface="+mj-cs"/>
              </a:rPr>
              <a:t>Remediation</a:t>
            </a:r>
          </a:p>
        </p:txBody>
      </p:sp>
      <p:sp>
        <p:nvSpPr>
          <p:cNvPr id="4" name="TextBox 3">
            <a:extLst>
              <a:ext uri="{FF2B5EF4-FFF2-40B4-BE49-F238E27FC236}">
                <a16:creationId xmlns:a16="http://schemas.microsoft.com/office/drawing/2014/main" id="{53E34BCC-087E-327B-0D6B-93CD4244D943}"/>
              </a:ext>
            </a:extLst>
          </p:cNvPr>
          <p:cNvSpPr txBox="1"/>
          <p:nvPr/>
        </p:nvSpPr>
        <p:spPr>
          <a:xfrm>
            <a:off x="4975861" y="804671"/>
            <a:ext cx="6399930" cy="5248657"/>
          </a:xfrm>
          <a:prstGeom prst="rect">
            <a:avLst/>
          </a:prstGeom>
        </p:spPr>
        <p:txBody>
          <a:bodyPr vert="horz" lIns="91440" tIns="45720" rIns="91440" bIns="45720" rtlCol="0" anchor="ctr">
            <a:normAutofit/>
          </a:bodyPr>
          <a:lstStyle/>
          <a:p>
            <a:r>
              <a:rPr lang="en-US" sz="1400" dirty="0"/>
              <a:t>c. Remediation of a commercial cannabis cultivation site as compelled by a state agency or as recommended in a biological or any other professional report submitted in the Sensitive Species and Habitat Review (SSHR) or CEQA processes.</a:t>
            </a:r>
          </a:p>
          <a:p>
            <a:endParaRPr lang="en-US" sz="1400" dirty="0"/>
          </a:p>
          <a:p>
            <a:pPr marL="1085850" lvl="2" indent="-171450">
              <a:buFont typeface="Wingdings" panose="05000000000000000000" pitchFamily="2" charset="2"/>
              <a:buChar char="Ø"/>
            </a:pPr>
            <a:r>
              <a:rPr lang="en-US" sz="1400" b="1" dirty="0"/>
              <a:t>Allowable Expenses Examples: </a:t>
            </a:r>
            <a:r>
              <a:rPr lang="en-US" sz="1400" dirty="0"/>
              <a:t>Bio Report costs or report Recommendation costs related to SSHR or CEQA process </a:t>
            </a:r>
          </a:p>
          <a:p>
            <a:pPr lvl="2"/>
            <a:endParaRPr lang="en-US" sz="1400" dirty="0"/>
          </a:p>
          <a:p>
            <a:r>
              <a:rPr lang="en-US" sz="1400" dirty="0"/>
              <a:t>d. Reimbursable costs include but are not limited to: consultants required for planning and permitting, equipment, installation costs, labor, and any additional items as approved by MCD for remediation. </a:t>
            </a:r>
          </a:p>
          <a:p>
            <a:pPr marL="1085850" lvl="2" indent="-171450">
              <a:buFont typeface="Wingdings" panose="05000000000000000000" pitchFamily="2" charset="2"/>
              <a:buChar char="Ø"/>
            </a:pPr>
            <a:r>
              <a:rPr lang="en-US" sz="1400" b="1" dirty="0"/>
              <a:t>Allowable Expenses Examples: </a:t>
            </a:r>
            <a:r>
              <a:rPr lang="en-US" sz="1400" dirty="0"/>
              <a:t>Costs associated with accomplishing recommendations from a Bio Report, SSHR, or CEQA process </a:t>
            </a:r>
          </a:p>
          <a:p>
            <a:pPr lvl="2"/>
            <a:endParaRPr lang="en-US" sz="1400" b="1" dirty="0"/>
          </a:p>
          <a:p>
            <a:r>
              <a:rPr lang="en-US" sz="1400" b="1" dirty="0"/>
              <a:t>e. Remediation is not permissible if it is already being funded by other means, including any other grant funding.</a:t>
            </a:r>
          </a:p>
          <a:p>
            <a:pPr marL="1085850" lvl="2" indent="-171450">
              <a:buFont typeface="Wingdings" panose="05000000000000000000" pitchFamily="2" charset="2"/>
              <a:buChar char="Ø"/>
            </a:pPr>
            <a:endParaRPr lang="en-US" sz="1200" dirty="0"/>
          </a:p>
          <a:p>
            <a:pPr lvl="1"/>
            <a:endParaRPr lang="en-US" sz="1400" dirty="0"/>
          </a:p>
          <a:p>
            <a:pPr marL="1200150" lvl="2" indent="-285750">
              <a:buFont typeface="Wingdings" panose="05000000000000000000" pitchFamily="2" charset="2"/>
              <a:buChar char="Ø"/>
            </a:pPr>
            <a:endParaRPr lang="en-US" sz="1400" dirty="0"/>
          </a:p>
          <a:p>
            <a:pPr lvl="2"/>
            <a:endParaRPr lang="en-US" sz="1200" dirty="0"/>
          </a:p>
        </p:txBody>
      </p:sp>
    </p:spTree>
    <p:extLst>
      <p:ext uri="{BB962C8B-B14F-4D97-AF65-F5344CB8AC3E}">
        <p14:creationId xmlns:p14="http://schemas.microsoft.com/office/powerpoint/2010/main" val="3287522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847E5-BF0D-24A0-5145-49BC17D67B54}"/>
              </a:ext>
            </a:extLst>
          </p:cNvPr>
          <p:cNvSpPr>
            <a:spLocks noGrp="1"/>
          </p:cNvSpPr>
          <p:nvPr>
            <p:ph type="title"/>
          </p:nvPr>
        </p:nvSpPr>
        <p:spPr>
          <a:xfrm>
            <a:off x="806195" y="804672"/>
            <a:ext cx="3521359" cy="5248656"/>
          </a:xfrm>
        </p:spPr>
        <p:txBody>
          <a:bodyPr vert="horz" lIns="91440" tIns="45720" rIns="91440" bIns="45720" rtlCol="0" anchor="ctr">
            <a:normAutofit/>
          </a:bodyPr>
          <a:lstStyle/>
          <a:p>
            <a:pPr algn="ctr"/>
            <a:r>
              <a:rPr lang="en-US" b="0" i="0" kern="1200" dirty="0">
                <a:solidFill>
                  <a:schemeClr val="tx2"/>
                </a:solidFill>
                <a:latin typeface="+mj-lt"/>
                <a:ea typeface="+mj-ea"/>
                <a:cs typeface="+mj-cs"/>
              </a:rPr>
              <a:t>Eligible Expenses &amp; Examples</a:t>
            </a:r>
            <a:br>
              <a:rPr lang="en-US" b="0" i="0" kern="1200" dirty="0">
                <a:solidFill>
                  <a:schemeClr val="tx2"/>
                </a:solidFill>
                <a:latin typeface="+mj-lt"/>
                <a:ea typeface="+mj-ea"/>
                <a:cs typeface="+mj-cs"/>
              </a:rPr>
            </a:br>
            <a:br>
              <a:rPr lang="en-US" sz="2400" b="0" i="0" kern="1200" dirty="0">
                <a:solidFill>
                  <a:schemeClr val="tx2"/>
                </a:solidFill>
                <a:latin typeface="+mj-lt"/>
                <a:ea typeface="+mj-ea"/>
                <a:cs typeface="+mj-cs"/>
              </a:rPr>
            </a:br>
            <a:r>
              <a:rPr lang="en-US" sz="2400" b="0" i="0" kern="1200" dirty="0">
                <a:solidFill>
                  <a:schemeClr val="tx2"/>
                </a:solidFill>
                <a:latin typeface="+mj-lt"/>
                <a:ea typeface="+mj-ea"/>
                <a:cs typeface="+mj-cs"/>
              </a:rPr>
              <a:t>Premis</a:t>
            </a:r>
            <a:r>
              <a:rPr lang="en-US" sz="2400" dirty="0"/>
              <a:t>e Modification</a:t>
            </a:r>
            <a:endParaRPr lang="en-US" sz="2400" b="0" i="0" kern="1200" dirty="0">
              <a:solidFill>
                <a:schemeClr val="tx2"/>
              </a:solidFill>
              <a:latin typeface="+mj-lt"/>
              <a:ea typeface="+mj-ea"/>
              <a:cs typeface="+mj-cs"/>
            </a:endParaRPr>
          </a:p>
        </p:txBody>
      </p:sp>
      <p:sp>
        <p:nvSpPr>
          <p:cNvPr id="4" name="TextBox 3">
            <a:extLst>
              <a:ext uri="{FF2B5EF4-FFF2-40B4-BE49-F238E27FC236}">
                <a16:creationId xmlns:a16="http://schemas.microsoft.com/office/drawing/2014/main" id="{53E34BCC-087E-327B-0D6B-93CD4244D943}"/>
              </a:ext>
            </a:extLst>
          </p:cNvPr>
          <p:cNvSpPr txBox="1"/>
          <p:nvPr/>
        </p:nvSpPr>
        <p:spPr>
          <a:xfrm>
            <a:off x="4975861" y="804671"/>
            <a:ext cx="6399930" cy="5248657"/>
          </a:xfrm>
          <a:prstGeom prst="rect">
            <a:avLst/>
          </a:prstGeom>
        </p:spPr>
        <p:txBody>
          <a:bodyPr vert="horz" lIns="91440" tIns="45720" rIns="91440" bIns="45720" rtlCol="0" anchor="ctr">
            <a:normAutofit/>
          </a:bodyPr>
          <a:lstStyle/>
          <a:p>
            <a:r>
              <a:rPr lang="en-US" sz="1400" dirty="0"/>
              <a:t>Direct grant funds may be used for reimbursement of costs related to partial or complete cultivation premise modification on the same parcel, if retiring and premise modification was required to comply with an agency requirement, including but not limited to: </a:t>
            </a:r>
          </a:p>
          <a:p>
            <a:endParaRPr lang="en-US" sz="1400" dirty="0"/>
          </a:p>
          <a:p>
            <a:r>
              <a:rPr lang="en-US" sz="1400" dirty="0"/>
              <a:t>a. Vegetation modification associated partial site closure</a:t>
            </a:r>
          </a:p>
          <a:p>
            <a:pPr marL="628650" lvl="1" indent="-171450">
              <a:buFont typeface="Wingdings" panose="05000000000000000000" pitchFamily="2" charset="2"/>
              <a:buChar char="Ø"/>
            </a:pPr>
            <a:r>
              <a:rPr lang="en-US" sz="1400" b="1" dirty="0"/>
              <a:t>Allowable Expenses Examples: </a:t>
            </a:r>
            <a:r>
              <a:rPr lang="en-US" sz="1400" dirty="0"/>
              <a:t>Costs associated with this process, including consultant advice, contracted labor, equipment and supplies</a:t>
            </a:r>
          </a:p>
          <a:p>
            <a:pPr marL="742950" lvl="1" indent="-285750">
              <a:buFont typeface="Wingdings" panose="05000000000000000000" pitchFamily="2" charset="2"/>
              <a:buChar char="Ø"/>
            </a:pPr>
            <a:r>
              <a:rPr lang="en-US" sz="1400" b="1" u="sng" dirty="0"/>
              <a:t>Not</a:t>
            </a:r>
            <a:r>
              <a:rPr lang="en-US" sz="1400" b="1" dirty="0"/>
              <a:t> Allowable Expenses Examples: </a:t>
            </a:r>
            <a:r>
              <a:rPr lang="en-US" sz="1400" dirty="0"/>
              <a:t>Self-Dealing i.e., paying yourself to do work</a:t>
            </a:r>
          </a:p>
          <a:p>
            <a:pPr marL="742950" lvl="1" indent="-285750">
              <a:buFont typeface="Wingdings" panose="05000000000000000000" pitchFamily="2" charset="2"/>
              <a:buChar char="Ø"/>
            </a:pPr>
            <a:endParaRPr lang="en-US" sz="1400" dirty="0"/>
          </a:p>
          <a:p>
            <a:r>
              <a:rPr lang="en-US" sz="1400" dirty="0"/>
              <a:t>b. SWRCB or CDFW related site premise modification</a:t>
            </a:r>
          </a:p>
          <a:p>
            <a:pPr marL="628650" lvl="1" indent="-171450">
              <a:buFont typeface="Wingdings" panose="05000000000000000000" pitchFamily="2" charset="2"/>
              <a:buChar char="Ø"/>
            </a:pPr>
            <a:r>
              <a:rPr lang="en-US" sz="1400" b="1" dirty="0"/>
              <a:t>Allowable Expenses Examples: </a:t>
            </a:r>
            <a:r>
              <a:rPr lang="en-US" sz="1400" dirty="0"/>
              <a:t>The setback to watercourse need to move location of garden or building, cost associated with doing this. </a:t>
            </a:r>
          </a:p>
          <a:p>
            <a:pPr marL="628650" lvl="1" indent="-171450">
              <a:buFont typeface="Wingdings" panose="05000000000000000000" pitchFamily="2" charset="2"/>
              <a:buChar char="Ø"/>
            </a:pPr>
            <a:r>
              <a:rPr lang="en-US" sz="1400" b="1" u="sng" dirty="0"/>
              <a:t>Not</a:t>
            </a:r>
            <a:r>
              <a:rPr lang="en-US" sz="1400" b="1" dirty="0"/>
              <a:t> Allowable Expenses Examples: </a:t>
            </a:r>
            <a:r>
              <a:rPr lang="en-US" sz="1400" dirty="0"/>
              <a:t>Self-Dealing i.e., paying yourself to do work</a:t>
            </a:r>
          </a:p>
          <a:p>
            <a:pPr lvl="1"/>
            <a:endParaRPr lang="en-US" sz="1400" dirty="0"/>
          </a:p>
          <a:p>
            <a:pPr marL="1200150" lvl="2" indent="-285750">
              <a:buFont typeface="Wingdings" panose="05000000000000000000" pitchFamily="2" charset="2"/>
              <a:buChar char="Ø"/>
            </a:pPr>
            <a:endParaRPr lang="en-US" sz="1400" dirty="0"/>
          </a:p>
          <a:p>
            <a:pPr lvl="2"/>
            <a:endParaRPr lang="en-US" sz="1200" dirty="0"/>
          </a:p>
        </p:txBody>
      </p:sp>
    </p:spTree>
    <p:extLst>
      <p:ext uri="{BB962C8B-B14F-4D97-AF65-F5344CB8AC3E}">
        <p14:creationId xmlns:p14="http://schemas.microsoft.com/office/powerpoint/2010/main" val="2181060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8"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0"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2"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useBgFill="1">
        <p:nvSpPr>
          <p:cNvPr id="16" name="Rectangle 20">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18"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dirty="0"/>
          </a:p>
        </p:txBody>
      </p:sp>
      <p:sp>
        <p:nvSpPr>
          <p:cNvPr id="20" name="Freeform: Shape 24">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2" name="Rectangle 26">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3DD16010-3054-FB4C-7041-7FC04F479534}"/>
              </a:ext>
            </a:extLst>
          </p:cNvPr>
          <p:cNvSpPr>
            <a:spLocks noGrp="1"/>
          </p:cNvSpPr>
          <p:nvPr>
            <p:ph type="title"/>
          </p:nvPr>
        </p:nvSpPr>
        <p:spPr>
          <a:xfrm>
            <a:off x="653143" y="1645920"/>
            <a:ext cx="3522879" cy="4470821"/>
          </a:xfrm>
        </p:spPr>
        <p:txBody>
          <a:bodyPr vert="horz" lIns="91440" tIns="45720" rIns="91440" bIns="45720" rtlCol="0" anchor="t">
            <a:normAutofit/>
          </a:bodyPr>
          <a:lstStyle/>
          <a:p>
            <a:pPr algn="r"/>
            <a:r>
              <a:rPr lang="en-US" b="0" i="0" kern="1200" dirty="0">
                <a:solidFill>
                  <a:srgbClr val="FFFFFF"/>
                </a:solidFill>
                <a:latin typeface="+mj-lt"/>
                <a:ea typeface="+mj-ea"/>
                <a:cs typeface="+mj-cs"/>
              </a:rPr>
              <a:t>LJAGP</a:t>
            </a:r>
            <a:br>
              <a:rPr lang="en-US" b="0" i="0" kern="1200" dirty="0">
                <a:solidFill>
                  <a:srgbClr val="FFFFFF"/>
                </a:solidFill>
                <a:latin typeface="+mj-lt"/>
                <a:ea typeface="+mj-ea"/>
                <a:cs typeface="+mj-cs"/>
              </a:rPr>
            </a:br>
            <a:r>
              <a:rPr lang="en-US" b="0" i="0" kern="1200" dirty="0">
                <a:solidFill>
                  <a:srgbClr val="FFFFFF"/>
                </a:solidFill>
                <a:latin typeface="+mj-lt"/>
                <a:ea typeface="+mj-ea"/>
                <a:cs typeface="+mj-cs"/>
              </a:rPr>
              <a:t>Program Overview</a:t>
            </a:r>
          </a:p>
        </p:txBody>
      </p:sp>
      <p:sp>
        <p:nvSpPr>
          <p:cNvPr id="4" name="TextBox 3">
            <a:extLst>
              <a:ext uri="{FF2B5EF4-FFF2-40B4-BE49-F238E27FC236}">
                <a16:creationId xmlns:a16="http://schemas.microsoft.com/office/drawing/2014/main" id="{B6A719EB-FEC8-6D01-FBDF-895D95EDE57C}"/>
              </a:ext>
            </a:extLst>
          </p:cNvPr>
          <p:cNvSpPr txBox="1"/>
          <p:nvPr/>
        </p:nvSpPr>
        <p:spPr>
          <a:xfrm>
            <a:off x="5204109" y="1645920"/>
            <a:ext cx="5919503" cy="4470821"/>
          </a:xfrm>
          <a:prstGeom prst="rect">
            <a:avLst/>
          </a:prstGeom>
        </p:spPr>
        <p:txBody>
          <a:bodyPr vert="horz" lIns="91440" tIns="45720" rIns="91440" bIns="45720" rtlCol="0">
            <a:normAutofit/>
          </a:bodyPr>
          <a:lstStyle/>
          <a:p>
            <a:pPr>
              <a:lnSpc>
                <a:spcPct val="90000"/>
              </a:lnSpc>
              <a:spcBef>
                <a:spcPts val="1000"/>
              </a:spcBef>
              <a:buClr>
                <a:schemeClr val="bg2">
                  <a:lumMod val="40000"/>
                  <a:lumOff val="60000"/>
                </a:schemeClr>
              </a:buClr>
              <a:buSzPct val="80000"/>
              <a:buFont typeface="Wingdings 3" charset="2"/>
              <a:buChar char=""/>
            </a:pPr>
            <a:r>
              <a:rPr lang="en-US" sz="1700" dirty="0">
                <a:effectLst/>
                <a:latin typeface="+mj-lt"/>
                <a:ea typeface="+mj-ea"/>
                <a:cs typeface="+mj-cs"/>
              </a:rPr>
              <a:t>Mendocino County was one of 21 local jurisdictions awarded funds from Department of Cannabis Control (DCC) for the LJAGP. This one-time funding is to assist local jurisdictions with the greatest need to transition provisional licenses to annual licenses. In January 2022, the County was awarded over $17.5 million in assistance, a portion of which was set aside by County staff to offer direct grants and fee</a:t>
            </a:r>
            <a:r>
              <a:rPr lang="en-US" sz="1700" dirty="0">
                <a:latin typeface="+mj-lt"/>
                <a:ea typeface="+mj-ea"/>
                <a:cs typeface="+mj-cs"/>
              </a:rPr>
              <a:t> relief</a:t>
            </a:r>
            <a:r>
              <a:rPr lang="en-US" sz="1700" dirty="0">
                <a:effectLst/>
                <a:latin typeface="+mj-lt"/>
                <a:ea typeface="+mj-ea"/>
                <a:cs typeface="+mj-cs"/>
              </a:rPr>
              <a:t> to qualified provisional license holders located within the unincorporated areas of Mendocino County.</a:t>
            </a:r>
          </a:p>
          <a:p>
            <a:pPr>
              <a:lnSpc>
                <a:spcPct val="90000"/>
              </a:lnSpc>
              <a:spcBef>
                <a:spcPts val="1000"/>
              </a:spcBef>
              <a:buClr>
                <a:schemeClr val="bg2">
                  <a:lumMod val="40000"/>
                  <a:lumOff val="60000"/>
                </a:schemeClr>
              </a:buClr>
              <a:buSzPct val="80000"/>
              <a:buFont typeface="Wingdings 3" charset="2"/>
              <a:buChar char=""/>
            </a:pPr>
            <a:r>
              <a:rPr lang="en-US" sz="1700" dirty="0">
                <a:effectLst/>
                <a:latin typeface="+mj-lt"/>
                <a:ea typeface="+mj-ea"/>
                <a:cs typeface="+mj-cs"/>
              </a:rPr>
              <a:t>On January 11, 2024, the County received notification that the </a:t>
            </a:r>
            <a:r>
              <a:rPr lang="en-US" sz="1700" u="sng" dirty="0">
                <a:effectLst/>
                <a:latin typeface="+mj-lt"/>
                <a:ea typeface="+mj-ea"/>
                <a:cs typeface="+mj-cs"/>
                <a:hlinkClick r:id="rId6"/>
              </a:rPr>
              <a:t>LJAGP Program Manual</a:t>
            </a:r>
            <a:r>
              <a:rPr lang="en-US" sz="1700" dirty="0">
                <a:effectLst/>
                <a:latin typeface="+mj-lt"/>
                <a:ea typeface="+mj-ea"/>
                <a:cs typeface="+mj-cs"/>
              </a:rPr>
              <a:t> was approved by the DCC. </a:t>
            </a:r>
            <a:endParaRPr lang="en-US" sz="1700" dirty="0">
              <a:latin typeface="+mj-lt"/>
              <a:ea typeface="+mj-ea"/>
              <a:cs typeface="+mj-cs"/>
            </a:endParaRPr>
          </a:p>
          <a:p>
            <a:pPr>
              <a:lnSpc>
                <a:spcPct val="90000"/>
              </a:lnSpc>
              <a:spcBef>
                <a:spcPts val="1000"/>
              </a:spcBef>
              <a:buClr>
                <a:schemeClr val="bg2">
                  <a:lumMod val="40000"/>
                  <a:lumOff val="60000"/>
                </a:schemeClr>
              </a:buClr>
              <a:buSzPct val="80000"/>
              <a:buFont typeface="Wingdings 3" charset="2"/>
              <a:buChar char=""/>
            </a:pPr>
            <a:r>
              <a:rPr lang="en-US" sz="1700" dirty="0">
                <a:effectLst/>
                <a:latin typeface="+mj-lt"/>
                <a:ea typeface="+mj-ea"/>
                <a:cs typeface="+mj-cs"/>
              </a:rPr>
              <a:t>The manual will ultimately guide distribution of $4.8 million dollars to local operators to assist with the transition to annual licensure</a:t>
            </a:r>
          </a:p>
        </p:txBody>
      </p:sp>
    </p:spTree>
    <p:extLst>
      <p:ext uri="{BB962C8B-B14F-4D97-AF65-F5344CB8AC3E}">
        <p14:creationId xmlns:p14="http://schemas.microsoft.com/office/powerpoint/2010/main" val="580876271"/>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847E5-BF0D-24A0-5145-49BC17D67B54}"/>
              </a:ext>
            </a:extLst>
          </p:cNvPr>
          <p:cNvSpPr>
            <a:spLocks noGrp="1"/>
          </p:cNvSpPr>
          <p:nvPr>
            <p:ph type="title"/>
          </p:nvPr>
        </p:nvSpPr>
        <p:spPr>
          <a:xfrm>
            <a:off x="806195" y="804672"/>
            <a:ext cx="3521359" cy="5248656"/>
          </a:xfrm>
        </p:spPr>
        <p:txBody>
          <a:bodyPr vert="horz" lIns="91440" tIns="45720" rIns="91440" bIns="45720" rtlCol="0" anchor="ctr">
            <a:normAutofit/>
          </a:bodyPr>
          <a:lstStyle/>
          <a:p>
            <a:pPr algn="ctr"/>
            <a:r>
              <a:rPr lang="en-US" b="0" i="0" kern="1200" dirty="0">
                <a:solidFill>
                  <a:schemeClr val="tx2"/>
                </a:solidFill>
                <a:latin typeface="+mj-lt"/>
                <a:ea typeface="+mj-ea"/>
                <a:cs typeface="+mj-cs"/>
              </a:rPr>
              <a:t>Eligible Expenses &amp; Examples</a:t>
            </a:r>
            <a:br>
              <a:rPr lang="en-US" b="0" i="0" kern="1200" dirty="0">
                <a:solidFill>
                  <a:schemeClr val="tx2"/>
                </a:solidFill>
                <a:latin typeface="+mj-lt"/>
                <a:ea typeface="+mj-ea"/>
                <a:cs typeface="+mj-cs"/>
              </a:rPr>
            </a:br>
            <a:br>
              <a:rPr lang="en-US" sz="2400" b="0" i="0" kern="1200" dirty="0">
                <a:solidFill>
                  <a:schemeClr val="tx2"/>
                </a:solidFill>
                <a:latin typeface="+mj-lt"/>
                <a:ea typeface="+mj-ea"/>
                <a:cs typeface="+mj-cs"/>
              </a:rPr>
            </a:br>
            <a:r>
              <a:rPr lang="en-US" sz="2400" b="0" i="0" kern="1200" dirty="0">
                <a:solidFill>
                  <a:schemeClr val="tx2"/>
                </a:solidFill>
                <a:latin typeface="+mj-lt"/>
                <a:ea typeface="+mj-ea"/>
                <a:cs typeface="+mj-cs"/>
              </a:rPr>
              <a:t>Premis</a:t>
            </a:r>
            <a:r>
              <a:rPr lang="en-US" sz="2400" dirty="0"/>
              <a:t>e Modification</a:t>
            </a:r>
            <a:endParaRPr lang="en-US" sz="2400" b="0" i="0" kern="1200" dirty="0">
              <a:solidFill>
                <a:schemeClr val="tx2"/>
              </a:solidFill>
              <a:latin typeface="+mj-lt"/>
              <a:ea typeface="+mj-ea"/>
              <a:cs typeface="+mj-cs"/>
            </a:endParaRPr>
          </a:p>
        </p:txBody>
      </p:sp>
      <p:sp>
        <p:nvSpPr>
          <p:cNvPr id="4" name="TextBox 3">
            <a:extLst>
              <a:ext uri="{FF2B5EF4-FFF2-40B4-BE49-F238E27FC236}">
                <a16:creationId xmlns:a16="http://schemas.microsoft.com/office/drawing/2014/main" id="{53E34BCC-087E-327B-0D6B-93CD4244D943}"/>
              </a:ext>
            </a:extLst>
          </p:cNvPr>
          <p:cNvSpPr txBox="1"/>
          <p:nvPr/>
        </p:nvSpPr>
        <p:spPr>
          <a:xfrm>
            <a:off x="4975861" y="804671"/>
            <a:ext cx="6399930" cy="5248657"/>
          </a:xfrm>
          <a:prstGeom prst="rect">
            <a:avLst/>
          </a:prstGeom>
        </p:spPr>
        <p:txBody>
          <a:bodyPr vert="horz" lIns="91440" tIns="45720" rIns="91440" bIns="45720" rtlCol="0" anchor="ctr">
            <a:normAutofit/>
          </a:bodyPr>
          <a:lstStyle/>
          <a:p>
            <a:r>
              <a:rPr lang="en-US" sz="1400" dirty="0"/>
              <a:t>Direct grant funds may be used for reimbursement of costs related to partial or complete cultivation premise modification on the same parcel, if retiring and premise modification was required to comply with an agency requirement, including but not limited to: </a:t>
            </a:r>
          </a:p>
          <a:p>
            <a:endParaRPr lang="en-US" sz="1400" dirty="0"/>
          </a:p>
          <a:p>
            <a:r>
              <a:rPr lang="en-US" sz="1400" dirty="0"/>
              <a:t>c. Any other partial or complete closure and premise modification of the same parcel as needed for any reason.</a:t>
            </a:r>
          </a:p>
          <a:p>
            <a:pPr marL="742950" lvl="1" indent="-285750">
              <a:buFont typeface="Wingdings" panose="05000000000000000000" pitchFamily="2" charset="2"/>
              <a:buChar char="Ø"/>
            </a:pPr>
            <a:r>
              <a:rPr lang="en-US" sz="1400" b="1" dirty="0"/>
              <a:t>Allowable Expenses Examples: </a:t>
            </a:r>
            <a:r>
              <a:rPr lang="en-US" sz="1400" dirty="0"/>
              <a:t>Costs associated partial or complete closure related costs as needed for any reason, consultant costs, contractors, costs to maneuver the above, equipment, installation, contracted labor</a:t>
            </a:r>
          </a:p>
          <a:p>
            <a:pPr marL="742950" lvl="1" indent="-285750">
              <a:buFont typeface="Wingdings" panose="05000000000000000000" pitchFamily="2" charset="2"/>
              <a:buChar char="Ø"/>
            </a:pPr>
            <a:r>
              <a:rPr lang="en-US" sz="1400" b="1" u="sng" dirty="0"/>
              <a:t>Not</a:t>
            </a:r>
            <a:r>
              <a:rPr lang="en-US" sz="1400" b="1" dirty="0"/>
              <a:t> Allowable Expenses Examples: </a:t>
            </a:r>
            <a:r>
              <a:rPr lang="en-US" sz="1400" dirty="0"/>
              <a:t>Self-Dealing i.e., paying yourself to do work</a:t>
            </a:r>
          </a:p>
          <a:p>
            <a:pPr lvl="1"/>
            <a:endParaRPr lang="en-US" sz="1400" dirty="0"/>
          </a:p>
          <a:p>
            <a:pPr marL="1200150" lvl="2" indent="-285750">
              <a:buFont typeface="Wingdings" panose="05000000000000000000" pitchFamily="2" charset="2"/>
              <a:buChar char="Ø"/>
            </a:pPr>
            <a:endParaRPr lang="en-US" sz="1400" dirty="0"/>
          </a:p>
          <a:p>
            <a:pPr lvl="2"/>
            <a:endParaRPr lang="en-US" sz="1200" dirty="0"/>
          </a:p>
        </p:txBody>
      </p:sp>
    </p:spTree>
    <p:extLst>
      <p:ext uri="{BB962C8B-B14F-4D97-AF65-F5344CB8AC3E}">
        <p14:creationId xmlns:p14="http://schemas.microsoft.com/office/powerpoint/2010/main" val="4124357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847E5-BF0D-24A0-5145-49BC17D67B54}"/>
              </a:ext>
            </a:extLst>
          </p:cNvPr>
          <p:cNvSpPr>
            <a:spLocks noGrp="1"/>
          </p:cNvSpPr>
          <p:nvPr>
            <p:ph type="title"/>
          </p:nvPr>
        </p:nvSpPr>
        <p:spPr>
          <a:xfrm>
            <a:off x="806195" y="804672"/>
            <a:ext cx="3521359" cy="5248656"/>
          </a:xfrm>
        </p:spPr>
        <p:txBody>
          <a:bodyPr vert="horz" lIns="91440" tIns="45720" rIns="91440" bIns="45720" rtlCol="0" anchor="ctr">
            <a:normAutofit/>
          </a:bodyPr>
          <a:lstStyle/>
          <a:p>
            <a:pPr algn="ctr"/>
            <a:r>
              <a:rPr lang="en-US" b="0" i="0" kern="1200" dirty="0">
                <a:solidFill>
                  <a:schemeClr val="tx2"/>
                </a:solidFill>
                <a:latin typeface="+mj-lt"/>
                <a:ea typeface="+mj-ea"/>
                <a:cs typeface="+mj-cs"/>
              </a:rPr>
              <a:t>Eligible Expenses &amp; Examples</a:t>
            </a:r>
            <a:br>
              <a:rPr lang="en-US" b="0" i="0" kern="1200" dirty="0">
                <a:solidFill>
                  <a:schemeClr val="tx2"/>
                </a:solidFill>
                <a:latin typeface="+mj-lt"/>
                <a:ea typeface="+mj-ea"/>
                <a:cs typeface="+mj-cs"/>
              </a:rPr>
            </a:br>
            <a:br>
              <a:rPr lang="en-US" sz="2400" b="0" i="0" kern="1200" dirty="0">
                <a:solidFill>
                  <a:schemeClr val="tx2"/>
                </a:solidFill>
                <a:latin typeface="+mj-lt"/>
                <a:ea typeface="+mj-ea"/>
                <a:cs typeface="+mj-cs"/>
              </a:rPr>
            </a:br>
            <a:r>
              <a:rPr lang="en-US" sz="2400" b="0" i="0" kern="1200" dirty="0">
                <a:solidFill>
                  <a:schemeClr val="tx2"/>
                </a:solidFill>
                <a:latin typeface="+mj-lt"/>
                <a:ea typeface="+mj-ea"/>
                <a:cs typeface="+mj-cs"/>
              </a:rPr>
              <a:t>Hydrology and </a:t>
            </a:r>
            <a:br>
              <a:rPr lang="en-US" sz="2400" b="0" i="0" kern="1200" dirty="0">
                <a:solidFill>
                  <a:schemeClr val="tx2"/>
                </a:solidFill>
                <a:latin typeface="+mj-lt"/>
                <a:ea typeface="+mj-ea"/>
                <a:cs typeface="+mj-cs"/>
              </a:rPr>
            </a:br>
            <a:r>
              <a:rPr lang="en-US" sz="2400" b="0" i="0" kern="1200" dirty="0">
                <a:solidFill>
                  <a:schemeClr val="tx2"/>
                </a:solidFill>
                <a:latin typeface="+mj-lt"/>
                <a:ea typeface="+mj-ea"/>
                <a:cs typeface="+mj-cs"/>
              </a:rPr>
              <a:t>Water Quality</a:t>
            </a:r>
          </a:p>
        </p:txBody>
      </p:sp>
      <p:sp>
        <p:nvSpPr>
          <p:cNvPr id="4" name="TextBox 3">
            <a:extLst>
              <a:ext uri="{FF2B5EF4-FFF2-40B4-BE49-F238E27FC236}">
                <a16:creationId xmlns:a16="http://schemas.microsoft.com/office/drawing/2014/main" id="{53E34BCC-087E-327B-0D6B-93CD4244D943}"/>
              </a:ext>
            </a:extLst>
          </p:cNvPr>
          <p:cNvSpPr txBox="1"/>
          <p:nvPr/>
        </p:nvSpPr>
        <p:spPr>
          <a:xfrm>
            <a:off x="4975861" y="804671"/>
            <a:ext cx="6399930" cy="5248657"/>
          </a:xfrm>
          <a:prstGeom prst="rect">
            <a:avLst/>
          </a:prstGeom>
        </p:spPr>
        <p:txBody>
          <a:bodyPr vert="horz" lIns="91440" tIns="45720" rIns="91440" bIns="45720" rtlCol="0" anchor="ctr">
            <a:normAutofit/>
          </a:bodyPr>
          <a:lstStyle/>
          <a:p>
            <a:r>
              <a:rPr lang="en-US" sz="1400" dirty="0"/>
              <a:t>Direct Grant funds may be used for reimbursement of costs related to mitigation measures related to water conservation and water quality protection measures. Measures may include, but are not limited to the following:</a:t>
            </a:r>
          </a:p>
          <a:p>
            <a:endParaRPr lang="en-US" sz="1400" dirty="0"/>
          </a:p>
          <a:p>
            <a:r>
              <a:rPr lang="en-US" sz="1400" dirty="0"/>
              <a:t>a. California Department of Fish and Wildlife (CDFW) Lake or Streambed Alteration Agreement (LSAA) projects and related expenses including but not limited to:</a:t>
            </a:r>
          </a:p>
          <a:p>
            <a:pPr marL="742950" lvl="1" indent="-285750">
              <a:buFont typeface="Wingdings" panose="05000000000000000000" pitchFamily="2" charset="2"/>
              <a:buChar char="Ø"/>
            </a:pPr>
            <a:r>
              <a:rPr lang="en-US" sz="1400" b="1" dirty="0"/>
              <a:t>Allowable Expenses Examples: </a:t>
            </a:r>
            <a:r>
              <a:rPr lang="en-US" sz="1400" dirty="0"/>
              <a:t>LSAA permit fees such as notification major and minor amendment, and extension related to transitioning from provisional licensees to annual licensure, Hiring consultants and other professionals to provide technical support for completing notification and/or implementation of a LSAA required for local permitting and State annual licensure, and MCD, the purchase and installation of water meters as necessary to ensure compliance with surface water diversion and reporting requirements. </a:t>
            </a:r>
          </a:p>
          <a:p>
            <a:endParaRPr lang="en-US" sz="1400" dirty="0"/>
          </a:p>
          <a:p>
            <a:pPr marL="1200150" lvl="2" indent="-285750">
              <a:buFont typeface="Wingdings" panose="05000000000000000000" pitchFamily="2" charset="2"/>
              <a:buChar char="Ø"/>
            </a:pPr>
            <a:endParaRPr lang="en-US" sz="1400" dirty="0"/>
          </a:p>
          <a:p>
            <a:pPr lvl="2"/>
            <a:endParaRPr lang="en-US" sz="1200" dirty="0"/>
          </a:p>
        </p:txBody>
      </p:sp>
    </p:spTree>
    <p:extLst>
      <p:ext uri="{BB962C8B-B14F-4D97-AF65-F5344CB8AC3E}">
        <p14:creationId xmlns:p14="http://schemas.microsoft.com/office/powerpoint/2010/main" val="907968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847E5-BF0D-24A0-5145-49BC17D67B54}"/>
              </a:ext>
            </a:extLst>
          </p:cNvPr>
          <p:cNvSpPr>
            <a:spLocks noGrp="1"/>
          </p:cNvSpPr>
          <p:nvPr>
            <p:ph type="title"/>
          </p:nvPr>
        </p:nvSpPr>
        <p:spPr>
          <a:xfrm>
            <a:off x="806195" y="804672"/>
            <a:ext cx="3521359" cy="5248656"/>
          </a:xfrm>
        </p:spPr>
        <p:txBody>
          <a:bodyPr vert="horz" lIns="91440" tIns="45720" rIns="91440" bIns="45720" rtlCol="0" anchor="ctr">
            <a:normAutofit/>
          </a:bodyPr>
          <a:lstStyle/>
          <a:p>
            <a:pPr algn="ctr"/>
            <a:r>
              <a:rPr lang="en-US" b="0" i="0" kern="1200" dirty="0">
                <a:solidFill>
                  <a:schemeClr val="tx2"/>
                </a:solidFill>
                <a:latin typeface="+mj-lt"/>
                <a:ea typeface="+mj-ea"/>
                <a:cs typeface="+mj-cs"/>
              </a:rPr>
              <a:t>Eligible Expenses &amp; Examples</a:t>
            </a:r>
            <a:br>
              <a:rPr lang="en-US" b="0" i="0" kern="1200" dirty="0">
                <a:solidFill>
                  <a:schemeClr val="tx2"/>
                </a:solidFill>
                <a:latin typeface="+mj-lt"/>
                <a:ea typeface="+mj-ea"/>
                <a:cs typeface="+mj-cs"/>
              </a:rPr>
            </a:br>
            <a:br>
              <a:rPr lang="en-US" sz="2400" b="0" i="0" kern="1200" dirty="0">
                <a:solidFill>
                  <a:schemeClr val="tx2"/>
                </a:solidFill>
                <a:latin typeface="+mj-lt"/>
                <a:ea typeface="+mj-ea"/>
                <a:cs typeface="+mj-cs"/>
              </a:rPr>
            </a:br>
            <a:r>
              <a:rPr lang="en-US" sz="2400" b="0" i="0" kern="1200" dirty="0">
                <a:solidFill>
                  <a:schemeClr val="tx2"/>
                </a:solidFill>
                <a:latin typeface="+mj-lt"/>
                <a:ea typeface="+mj-ea"/>
                <a:cs typeface="+mj-cs"/>
              </a:rPr>
              <a:t>Hydrology and </a:t>
            </a:r>
            <a:br>
              <a:rPr lang="en-US" sz="2400" b="0" i="0" kern="1200" dirty="0">
                <a:solidFill>
                  <a:schemeClr val="tx2"/>
                </a:solidFill>
                <a:latin typeface="+mj-lt"/>
                <a:ea typeface="+mj-ea"/>
                <a:cs typeface="+mj-cs"/>
              </a:rPr>
            </a:br>
            <a:r>
              <a:rPr lang="en-US" sz="2400" b="0" i="0" kern="1200" dirty="0">
                <a:solidFill>
                  <a:schemeClr val="tx2"/>
                </a:solidFill>
                <a:latin typeface="+mj-lt"/>
                <a:ea typeface="+mj-ea"/>
                <a:cs typeface="+mj-cs"/>
              </a:rPr>
              <a:t>Water Quality</a:t>
            </a:r>
          </a:p>
        </p:txBody>
      </p:sp>
      <p:sp>
        <p:nvSpPr>
          <p:cNvPr id="4" name="TextBox 3">
            <a:extLst>
              <a:ext uri="{FF2B5EF4-FFF2-40B4-BE49-F238E27FC236}">
                <a16:creationId xmlns:a16="http://schemas.microsoft.com/office/drawing/2014/main" id="{53E34BCC-087E-327B-0D6B-93CD4244D943}"/>
              </a:ext>
            </a:extLst>
          </p:cNvPr>
          <p:cNvSpPr txBox="1"/>
          <p:nvPr/>
        </p:nvSpPr>
        <p:spPr>
          <a:xfrm>
            <a:off x="4975861" y="804671"/>
            <a:ext cx="6399930" cy="5248657"/>
          </a:xfrm>
          <a:prstGeom prst="rect">
            <a:avLst/>
          </a:prstGeom>
        </p:spPr>
        <p:txBody>
          <a:bodyPr vert="horz" lIns="91440" tIns="45720" rIns="91440" bIns="45720" rtlCol="0" anchor="ctr">
            <a:normAutofit/>
          </a:bodyPr>
          <a:lstStyle/>
          <a:p>
            <a:r>
              <a:rPr lang="en-US" sz="1400" dirty="0"/>
              <a:t>b. Projects and permits required by the State Water Resource Control Board (SWRCB), and the Division of Water Rights, including enforcement of the Cannabis General Order, and/or the Clean Water Act. Such projects and expenses may include but are not limited to:</a:t>
            </a:r>
          </a:p>
          <a:p>
            <a:pPr marL="742950" lvl="1" indent="-285750">
              <a:buFont typeface="Wingdings" panose="05000000000000000000" pitchFamily="2" charset="2"/>
              <a:buChar char="Ø"/>
            </a:pPr>
            <a:r>
              <a:rPr lang="en-US" sz="1400" b="1" dirty="0"/>
              <a:t>Allowable Expenses Examples: </a:t>
            </a:r>
          </a:p>
          <a:p>
            <a:pPr marL="1200150" lvl="2" indent="-285750">
              <a:buFont typeface="Wingdings" panose="05000000000000000000" pitchFamily="2" charset="2"/>
              <a:buChar char="Ø"/>
            </a:pPr>
            <a:r>
              <a:rPr lang="en-US" sz="1400" dirty="0"/>
              <a:t>Hiring consultants and other professionals to provide technical support for the purposes of filing any required permits including but not limited to section 401 permits, Small Irrigation Use Registrations, and the payment of fees associated with such permits</a:t>
            </a:r>
          </a:p>
          <a:p>
            <a:pPr marL="1200150" lvl="2" indent="-285750">
              <a:buFont typeface="Wingdings" panose="05000000000000000000" pitchFamily="2" charset="2"/>
              <a:buChar char="Ø"/>
            </a:pPr>
            <a:r>
              <a:rPr lang="en-US" sz="1400" dirty="0"/>
              <a:t>Hiring consultants and other professionals to provide technical support for the development and/or implementation of Water Resource Protection or Site Management plans, and any other special or annual reporting to any division of the Water Board, the payment of fees associated with annual water reporting and monitoring programs related to transition from provisional to annual licensure, and the purchase and installation of water meters is necessary to ensure compliance with annual monitoring requirements. </a:t>
            </a:r>
          </a:p>
          <a:p>
            <a:pPr marL="1200150" lvl="2" indent="-285750">
              <a:buFont typeface="Wingdings" panose="05000000000000000000" pitchFamily="2" charset="2"/>
              <a:buChar char="Ø"/>
            </a:pPr>
            <a:r>
              <a:rPr lang="en-US" sz="1400" dirty="0"/>
              <a:t>Water meter purchase or installation costs</a:t>
            </a:r>
          </a:p>
          <a:p>
            <a:pPr lvl="2"/>
            <a:endParaRPr lang="en-US" sz="1200" dirty="0"/>
          </a:p>
        </p:txBody>
      </p:sp>
    </p:spTree>
    <p:extLst>
      <p:ext uri="{BB962C8B-B14F-4D97-AF65-F5344CB8AC3E}">
        <p14:creationId xmlns:p14="http://schemas.microsoft.com/office/powerpoint/2010/main" val="2941214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847E5-BF0D-24A0-5145-49BC17D67B54}"/>
              </a:ext>
            </a:extLst>
          </p:cNvPr>
          <p:cNvSpPr>
            <a:spLocks noGrp="1"/>
          </p:cNvSpPr>
          <p:nvPr>
            <p:ph type="title"/>
          </p:nvPr>
        </p:nvSpPr>
        <p:spPr>
          <a:xfrm>
            <a:off x="806195" y="804672"/>
            <a:ext cx="3521359" cy="5248656"/>
          </a:xfrm>
        </p:spPr>
        <p:txBody>
          <a:bodyPr vert="horz" lIns="91440" tIns="45720" rIns="91440" bIns="45720" rtlCol="0" anchor="ctr">
            <a:normAutofit/>
          </a:bodyPr>
          <a:lstStyle/>
          <a:p>
            <a:pPr algn="ctr"/>
            <a:r>
              <a:rPr lang="en-US" b="0" i="0" kern="1200" dirty="0">
                <a:solidFill>
                  <a:schemeClr val="tx2"/>
                </a:solidFill>
                <a:latin typeface="+mj-lt"/>
                <a:ea typeface="+mj-ea"/>
                <a:cs typeface="+mj-cs"/>
              </a:rPr>
              <a:t>Eligible Expenses &amp; Examples</a:t>
            </a:r>
            <a:br>
              <a:rPr lang="en-US" b="0" i="0" kern="1200" dirty="0">
                <a:solidFill>
                  <a:schemeClr val="tx2"/>
                </a:solidFill>
                <a:latin typeface="+mj-lt"/>
                <a:ea typeface="+mj-ea"/>
                <a:cs typeface="+mj-cs"/>
              </a:rPr>
            </a:br>
            <a:br>
              <a:rPr lang="en-US" sz="2400" b="0" i="0" kern="1200" dirty="0">
                <a:solidFill>
                  <a:schemeClr val="tx2"/>
                </a:solidFill>
                <a:latin typeface="+mj-lt"/>
                <a:ea typeface="+mj-ea"/>
                <a:cs typeface="+mj-cs"/>
              </a:rPr>
            </a:br>
            <a:r>
              <a:rPr lang="en-US" sz="2400" b="0" i="0" kern="1200" dirty="0">
                <a:solidFill>
                  <a:schemeClr val="tx2"/>
                </a:solidFill>
                <a:latin typeface="+mj-lt"/>
                <a:ea typeface="+mj-ea"/>
                <a:cs typeface="+mj-cs"/>
              </a:rPr>
              <a:t>Hydrology and </a:t>
            </a:r>
            <a:br>
              <a:rPr lang="en-US" sz="2400" b="0" i="0" kern="1200" dirty="0">
                <a:solidFill>
                  <a:schemeClr val="tx2"/>
                </a:solidFill>
                <a:latin typeface="+mj-lt"/>
                <a:ea typeface="+mj-ea"/>
                <a:cs typeface="+mj-cs"/>
              </a:rPr>
            </a:br>
            <a:r>
              <a:rPr lang="en-US" sz="2400" b="0" i="0" kern="1200" dirty="0">
                <a:solidFill>
                  <a:schemeClr val="tx2"/>
                </a:solidFill>
                <a:latin typeface="+mj-lt"/>
                <a:ea typeface="+mj-ea"/>
                <a:cs typeface="+mj-cs"/>
              </a:rPr>
              <a:t>Water Quality</a:t>
            </a:r>
          </a:p>
        </p:txBody>
      </p:sp>
      <p:sp>
        <p:nvSpPr>
          <p:cNvPr id="4" name="TextBox 3">
            <a:extLst>
              <a:ext uri="{FF2B5EF4-FFF2-40B4-BE49-F238E27FC236}">
                <a16:creationId xmlns:a16="http://schemas.microsoft.com/office/drawing/2014/main" id="{53E34BCC-087E-327B-0D6B-93CD4244D943}"/>
              </a:ext>
            </a:extLst>
          </p:cNvPr>
          <p:cNvSpPr txBox="1"/>
          <p:nvPr/>
        </p:nvSpPr>
        <p:spPr>
          <a:xfrm>
            <a:off x="4975861" y="804671"/>
            <a:ext cx="6399930" cy="5248657"/>
          </a:xfrm>
          <a:prstGeom prst="rect">
            <a:avLst/>
          </a:prstGeom>
        </p:spPr>
        <p:txBody>
          <a:bodyPr vert="horz" lIns="91440" tIns="45720" rIns="91440" bIns="45720" rtlCol="0" anchor="ctr">
            <a:normAutofit/>
          </a:bodyPr>
          <a:lstStyle/>
          <a:p>
            <a:r>
              <a:rPr lang="en-US" sz="1400" dirty="0"/>
              <a:t>c. Projects that increase water conservation, and/or reduce reliance on surface water and groundwater resources. Such projects and expenses may include but are not limited to:</a:t>
            </a:r>
          </a:p>
          <a:p>
            <a:pPr marL="742950" lvl="1" indent="-285750">
              <a:buFont typeface="Wingdings" panose="05000000000000000000" pitchFamily="2" charset="2"/>
              <a:buChar char="Ø"/>
            </a:pPr>
            <a:r>
              <a:rPr lang="en-US" sz="1400" b="1" dirty="0"/>
              <a:t>Allowable Expenses Examples: </a:t>
            </a:r>
          </a:p>
          <a:p>
            <a:pPr marL="1200150" lvl="2" indent="-285750">
              <a:buFont typeface="Wingdings" panose="05000000000000000000" pitchFamily="2" charset="2"/>
              <a:buChar char="Ø"/>
            </a:pPr>
            <a:r>
              <a:rPr lang="en-US" sz="1400" dirty="0"/>
              <a:t>Water availability studies and hydrological connectivity studies required by local and/or state agencies</a:t>
            </a:r>
          </a:p>
          <a:p>
            <a:pPr marL="1200150" lvl="2" indent="-285750">
              <a:buFont typeface="Wingdings" panose="05000000000000000000" pitchFamily="2" charset="2"/>
              <a:buChar char="Ø"/>
            </a:pPr>
            <a:r>
              <a:rPr lang="en-US" sz="1400" dirty="0"/>
              <a:t>Water availability analysis consultant costs, hydrologic connectivity analysis consultant costs</a:t>
            </a:r>
          </a:p>
          <a:p>
            <a:pPr marL="1200150" lvl="2" indent="-285750">
              <a:buFont typeface="Wingdings" panose="05000000000000000000" pitchFamily="2" charset="2"/>
              <a:buChar char="Ø"/>
            </a:pPr>
            <a:r>
              <a:rPr lang="en-US" sz="1400" dirty="0"/>
              <a:t>Planning and design costs</a:t>
            </a:r>
          </a:p>
          <a:p>
            <a:pPr marL="1200150" lvl="2" indent="-285750">
              <a:buFont typeface="Wingdings" panose="05000000000000000000" pitchFamily="2" charset="2"/>
              <a:buChar char="Ø"/>
            </a:pPr>
            <a:r>
              <a:rPr lang="en-US" sz="1400" dirty="0"/>
              <a:t>The installation of water storage and distribution systems including but not limited to ponds and water tanks, and rainwater catchment and distribution systems.</a:t>
            </a:r>
          </a:p>
          <a:p>
            <a:pPr marL="1200150" lvl="2" indent="-285750">
              <a:buFont typeface="Wingdings" panose="05000000000000000000" pitchFamily="2" charset="2"/>
              <a:buChar char="Ø"/>
            </a:pPr>
            <a:r>
              <a:rPr lang="en-US" sz="1400" dirty="0"/>
              <a:t>Cost of equipment (i.e. water tanks), supplies for the project, contracted labor for installation, permitting costs</a:t>
            </a:r>
            <a:endParaRPr lang="en-US" sz="1200" dirty="0"/>
          </a:p>
        </p:txBody>
      </p:sp>
    </p:spTree>
    <p:extLst>
      <p:ext uri="{BB962C8B-B14F-4D97-AF65-F5344CB8AC3E}">
        <p14:creationId xmlns:p14="http://schemas.microsoft.com/office/powerpoint/2010/main" val="3386948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847E5-BF0D-24A0-5145-49BC17D67B54}"/>
              </a:ext>
            </a:extLst>
          </p:cNvPr>
          <p:cNvSpPr>
            <a:spLocks noGrp="1"/>
          </p:cNvSpPr>
          <p:nvPr>
            <p:ph type="title"/>
          </p:nvPr>
        </p:nvSpPr>
        <p:spPr>
          <a:xfrm>
            <a:off x="806195" y="804672"/>
            <a:ext cx="3521359" cy="5248656"/>
          </a:xfrm>
        </p:spPr>
        <p:txBody>
          <a:bodyPr vert="horz" lIns="91440" tIns="45720" rIns="91440" bIns="45720" rtlCol="0" anchor="ctr">
            <a:normAutofit/>
          </a:bodyPr>
          <a:lstStyle/>
          <a:p>
            <a:pPr algn="ctr"/>
            <a:r>
              <a:rPr lang="en-US" b="0" i="0" kern="1200" dirty="0">
                <a:solidFill>
                  <a:schemeClr val="tx2"/>
                </a:solidFill>
                <a:latin typeface="+mj-lt"/>
                <a:ea typeface="+mj-ea"/>
                <a:cs typeface="+mj-cs"/>
              </a:rPr>
              <a:t>Eligible Expenses &amp; Examples</a:t>
            </a:r>
            <a:br>
              <a:rPr lang="en-US" b="0" i="0" kern="1200" dirty="0">
                <a:solidFill>
                  <a:schemeClr val="tx2"/>
                </a:solidFill>
                <a:latin typeface="+mj-lt"/>
                <a:ea typeface="+mj-ea"/>
                <a:cs typeface="+mj-cs"/>
              </a:rPr>
            </a:br>
            <a:br>
              <a:rPr lang="en-US" sz="2400" b="0" i="0" kern="1200" dirty="0">
                <a:solidFill>
                  <a:schemeClr val="tx2"/>
                </a:solidFill>
                <a:latin typeface="+mj-lt"/>
                <a:ea typeface="+mj-ea"/>
                <a:cs typeface="+mj-cs"/>
              </a:rPr>
            </a:br>
            <a:r>
              <a:rPr lang="en-US" sz="2400" b="0" i="0" kern="1200" dirty="0">
                <a:solidFill>
                  <a:schemeClr val="tx2"/>
                </a:solidFill>
                <a:latin typeface="+mj-lt"/>
                <a:ea typeface="+mj-ea"/>
                <a:cs typeface="+mj-cs"/>
              </a:rPr>
              <a:t>CEQA and SSHR</a:t>
            </a:r>
          </a:p>
        </p:txBody>
      </p:sp>
      <p:sp>
        <p:nvSpPr>
          <p:cNvPr id="4" name="TextBox 3">
            <a:extLst>
              <a:ext uri="{FF2B5EF4-FFF2-40B4-BE49-F238E27FC236}">
                <a16:creationId xmlns:a16="http://schemas.microsoft.com/office/drawing/2014/main" id="{53E34BCC-087E-327B-0D6B-93CD4244D943}"/>
              </a:ext>
            </a:extLst>
          </p:cNvPr>
          <p:cNvSpPr txBox="1"/>
          <p:nvPr/>
        </p:nvSpPr>
        <p:spPr>
          <a:xfrm>
            <a:off x="4975861" y="804671"/>
            <a:ext cx="6399930" cy="5248657"/>
          </a:xfrm>
          <a:prstGeom prst="rect">
            <a:avLst/>
          </a:prstGeom>
        </p:spPr>
        <p:txBody>
          <a:bodyPr vert="horz" lIns="91440" tIns="45720" rIns="91440" bIns="45720" rtlCol="0" anchor="ctr">
            <a:normAutofit/>
          </a:bodyPr>
          <a:lstStyle/>
          <a:p>
            <a:r>
              <a:rPr lang="en-US" sz="1400" dirty="0"/>
              <a:t>Direct grant funds may be used for the reimbursement of expenditures by State provisional licensees in order to transition to a State annual license related to CEQA document preparation and any costs related to demonstrating a less than significant impact to sensitive species and habitat during the SSHR process, but are not limited to: </a:t>
            </a:r>
          </a:p>
          <a:p>
            <a:endParaRPr lang="en-US" sz="1400" dirty="0"/>
          </a:p>
          <a:p>
            <a:r>
              <a:rPr lang="en-US" sz="1400" dirty="0"/>
              <a:t>a. Direct grant funds may be used for the reimbursement of expenditures by State provisional licensees in order to transition to a State annual license related to CEQA document preparation and any costs related to demonstrating a less than significant impact to sensitive species and habitat during the SSHR process, but are not limited to: 	</a:t>
            </a:r>
            <a:r>
              <a:rPr lang="en-US" sz="1400" b="1" dirty="0"/>
              <a:t>Allowable Expenses Examples: </a:t>
            </a:r>
          </a:p>
          <a:p>
            <a:pPr marL="1200150" lvl="2" indent="-285750">
              <a:buFont typeface="Wingdings" panose="05000000000000000000" pitchFamily="2" charset="2"/>
              <a:buChar char="Ø"/>
            </a:pPr>
            <a:r>
              <a:rPr lang="en-US" sz="1200" dirty="0"/>
              <a:t>Consultant fees for technical support for CEQA documentation preparation or SSHR responses, including tree removal issues and affidavits</a:t>
            </a:r>
          </a:p>
        </p:txBody>
      </p:sp>
    </p:spTree>
    <p:extLst>
      <p:ext uri="{BB962C8B-B14F-4D97-AF65-F5344CB8AC3E}">
        <p14:creationId xmlns:p14="http://schemas.microsoft.com/office/powerpoint/2010/main" val="3611868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847E5-BF0D-24A0-5145-49BC17D67B54}"/>
              </a:ext>
            </a:extLst>
          </p:cNvPr>
          <p:cNvSpPr>
            <a:spLocks noGrp="1"/>
          </p:cNvSpPr>
          <p:nvPr>
            <p:ph type="title"/>
          </p:nvPr>
        </p:nvSpPr>
        <p:spPr>
          <a:xfrm>
            <a:off x="806195" y="804672"/>
            <a:ext cx="3521359" cy="5248656"/>
          </a:xfrm>
        </p:spPr>
        <p:txBody>
          <a:bodyPr vert="horz" lIns="91440" tIns="45720" rIns="91440" bIns="45720" rtlCol="0" anchor="ctr">
            <a:normAutofit/>
          </a:bodyPr>
          <a:lstStyle/>
          <a:p>
            <a:pPr algn="ctr"/>
            <a:r>
              <a:rPr lang="en-US" b="0" i="0" kern="1200" dirty="0">
                <a:solidFill>
                  <a:schemeClr val="tx2"/>
                </a:solidFill>
                <a:latin typeface="+mj-lt"/>
                <a:ea typeface="+mj-ea"/>
                <a:cs typeface="+mj-cs"/>
              </a:rPr>
              <a:t>Eligible Expenses &amp; Examples</a:t>
            </a:r>
            <a:br>
              <a:rPr lang="en-US" b="0" i="0" kern="1200" dirty="0">
                <a:solidFill>
                  <a:schemeClr val="tx2"/>
                </a:solidFill>
                <a:latin typeface="+mj-lt"/>
                <a:ea typeface="+mj-ea"/>
                <a:cs typeface="+mj-cs"/>
              </a:rPr>
            </a:br>
            <a:br>
              <a:rPr lang="en-US" sz="2400" b="0" i="0" kern="1200" dirty="0">
                <a:solidFill>
                  <a:schemeClr val="tx2"/>
                </a:solidFill>
                <a:latin typeface="+mj-lt"/>
                <a:ea typeface="+mj-ea"/>
                <a:cs typeface="+mj-cs"/>
              </a:rPr>
            </a:br>
            <a:r>
              <a:rPr lang="en-US" sz="2400" b="0" i="0" kern="1200" dirty="0">
                <a:solidFill>
                  <a:schemeClr val="tx2"/>
                </a:solidFill>
                <a:latin typeface="+mj-lt"/>
                <a:ea typeface="+mj-ea"/>
                <a:cs typeface="+mj-cs"/>
              </a:rPr>
              <a:t>CEQA and SSHR</a:t>
            </a:r>
          </a:p>
        </p:txBody>
      </p:sp>
      <p:sp>
        <p:nvSpPr>
          <p:cNvPr id="4" name="TextBox 3">
            <a:extLst>
              <a:ext uri="{FF2B5EF4-FFF2-40B4-BE49-F238E27FC236}">
                <a16:creationId xmlns:a16="http://schemas.microsoft.com/office/drawing/2014/main" id="{53E34BCC-087E-327B-0D6B-93CD4244D943}"/>
              </a:ext>
            </a:extLst>
          </p:cNvPr>
          <p:cNvSpPr txBox="1"/>
          <p:nvPr/>
        </p:nvSpPr>
        <p:spPr>
          <a:xfrm>
            <a:off x="4975861" y="804671"/>
            <a:ext cx="6399930" cy="5248657"/>
          </a:xfrm>
          <a:prstGeom prst="rect">
            <a:avLst/>
          </a:prstGeom>
        </p:spPr>
        <p:txBody>
          <a:bodyPr vert="horz" lIns="91440" tIns="45720" rIns="91440" bIns="45720" rtlCol="0" anchor="ctr">
            <a:normAutofit/>
          </a:bodyPr>
          <a:lstStyle/>
          <a:p>
            <a:r>
              <a:rPr lang="en-US" sz="1400" dirty="0"/>
              <a:t>Direct grant funds may be used for the reimbursement of expenditures by State provisional licensees in order to transition to a State annual license related to CEQA document preparation and any costs related to demonstrating a less than significant impact to sensitive species and habitat during the SSHR process, but are not limited to: </a:t>
            </a:r>
          </a:p>
          <a:p>
            <a:endParaRPr lang="en-US" sz="1400" dirty="0"/>
          </a:p>
          <a:p>
            <a:r>
              <a:rPr lang="en-US" sz="1400" dirty="0"/>
              <a:t>b. Hiring consultants and other professionals to prepare or submit associated studies used as a basis for demonstrating the project has a less than significant impact to sensitive species and habitat and which may be utilized in developing the project description or CEQA review, such as archeologic, biologic, hydrologic, forestry, invasive species management plans, engineering plans, geotechnical reports, soil studies, etc.</a:t>
            </a:r>
          </a:p>
          <a:p>
            <a:r>
              <a:rPr lang="en-US" sz="1400" dirty="0"/>
              <a:t>	</a:t>
            </a:r>
            <a:r>
              <a:rPr lang="en-US" sz="1400" b="1" dirty="0"/>
              <a:t>Allowable Expenses Examples: </a:t>
            </a:r>
          </a:p>
          <a:p>
            <a:pPr marL="1200150" lvl="2" indent="-285750">
              <a:buFont typeface="Wingdings" panose="05000000000000000000" pitchFamily="2" charset="2"/>
              <a:buChar char="Ø"/>
            </a:pPr>
            <a:r>
              <a:rPr lang="en-US" sz="1200" dirty="0"/>
              <a:t>Consultant fees to help with planning/permitting, equipment, install or labor (not self-dealing)</a:t>
            </a:r>
          </a:p>
        </p:txBody>
      </p:sp>
    </p:spTree>
    <p:extLst>
      <p:ext uri="{BB962C8B-B14F-4D97-AF65-F5344CB8AC3E}">
        <p14:creationId xmlns:p14="http://schemas.microsoft.com/office/powerpoint/2010/main" val="884323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847E5-BF0D-24A0-5145-49BC17D67B54}"/>
              </a:ext>
            </a:extLst>
          </p:cNvPr>
          <p:cNvSpPr>
            <a:spLocks noGrp="1"/>
          </p:cNvSpPr>
          <p:nvPr>
            <p:ph type="title"/>
          </p:nvPr>
        </p:nvSpPr>
        <p:spPr>
          <a:xfrm>
            <a:off x="806195" y="804672"/>
            <a:ext cx="3521359" cy="5248656"/>
          </a:xfrm>
        </p:spPr>
        <p:txBody>
          <a:bodyPr vert="horz" lIns="91440" tIns="45720" rIns="91440" bIns="45720" rtlCol="0" anchor="ctr">
            <a:normAutofit/>
          </a:bodyPr>
          <a:lstStyle/>
          <a:p>
            <a:pPr algn="ctr"/>
            <a:r>
              <a:rPr lang="en-US" b="0" i="0" kern="1200" dirty="0">
                <a:solidFill>
                  <a:schemeClr val="tx2"/>
                </a:solidFill>
                <a:latin typeface="+mj-lt"/>
                <a:ea typeface="+mj-ea"/>
                <a:cs typeface="+mj-cs"/>
              </a:rPr>
              <a:t>Eligible Expenses &amp; Examples</a:t>
            </a:r>
            <a:br>
              <a:rPr lang="en-US" b="0" i="0" kern="1200" dirty="0">
                <a:solidFill>
                  <a:schemeClr val="tx2"/>
                </a:solidFill>
                <a:latin typeface="+mj-lt"/>
                <a:ea typeface="+mj-ea"/>
                <a:cs typeface="+mj-cs"/>
              </a:rPr>
            </a:br>
            <a:br>
              <a:rPr lang="en-US" sz="2400" b="0" i="0" kern="1200" dirty="0">
                <a:solidFill>
                  <a:schemeClr val="tx2"/>
                </a:solidFill>
                <a:latin typeface="+mj-lt"/>
                <a:ea typeface="+mj-ea"/>
                <a:cs typeface="+mj-cs"/>
              </a:rPr>
            </a:br>
            <a:r>
              <a:rPr lang="en-US" sz="2400" b="0" i="0" kern="1200" dirty="0">
                <a:solidFill>
                  <a:schemeClr val="tx2"/>
                </a:solidFill>
                <a:latin typeface="+mj-lt"/>
                <a:ea typeface="+mj-ea"/>
                <a:cs typeface="+mj-cs"/>
              </a:rPr>
              <a:t>Other</a:t>
            </a:r>
          </a:p>
        </p:txBody>
      </p:sp>
      <p:sp>
        <p:nvSpPr>
          <p:cNvPr id="4" name="TextBox 3">
            <a:extLst>
              <a:ext uri="{FF2B5EF4-FFF2-40B4-BE49-F238E27FC236}">
                <a16:creationId xmlns:a16="http://schemas.microsoft.com/office/drawing/2014/main" id="{53E34BCC-087E-327B-0D6B-93CD4244D943}"/>
              </a:ext>
            </a:extLst>
          </p:cNvPr>
          <p:cNvSpPr txBox="1"/>
          <p:nvPr/>
        </p:nvSpPr>
        <p:spPr>
          <a:xfrm>
            <a:off x="4975861" y="804671"/>
            <a:ext cx="6399930" cy="5248657"/>
          </a:xfrm>
          <a:prstGeom prst="rect">
            <a:avLst/>
          </a:prstGeom>
        </p:spPr>
        <p:txBody>
          <a:bodyPr vert="horz" lIns="91440" tIns="45720" rIns="91440" bIns="45720" rtlCol="0" anchor="ctr">
            <a:normAutofit/>
          </a:bodyPr>
          <a:lstStyle/>
          <a:p>
            <a:r>
              <a:rPr lang="en-US" dirty="0"/>
              <a:t>6. Cost of Preparing Grant Application. Direct grant funds may be used for the reimbursement of costs related to the preparation of the LJAG application up to ten percent (10%) of the requested direct grant award amount. </a:t>
            </a:r>
          </a:p>
          <a:p>
            <a:endParaRPr lang="en-US" dirty="0"/>
          </a:p>
          <a:p>
            <a:r>
              <a:rPr lang="en-US" dirty="0"/>
              <a:t>7. Professional Compliance Assistance. Hiring consultants to support cultivators’ ability to maintain compliance with every local and state agency for which compliance must be maintained to achieve and maintain local licensing or necessary for state annual licensure.</a:t>
            </a:r>
            <a:endParaRPr lang="en-US" sz="1600" dirty="0"/>
          </a:p>
        </p:txBody>
      </p:sp>
    </p:spTree>
    <p:extLst>
      <p:ext uri="{BB962C8B-B14F-4D97-AF65-F5344CB8AC3E}">
        <p14:creationId xmlns:p14="http://schemas.microsoft.com/office/powerpoint/2010/main" val="484396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8"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0"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2"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useBgFill="1">
        <p:nvSpPr>
          <p:cNvPr id="16" name="Rectangle 20">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18"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dirty="0"/>
          </a:p>
        </p:txBody>
      </p:sp>
      <p:sp>
        <p:nvSpPr>
          <p:cNvPr id="20" name="Freeform: Shape 24">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2" name="Rectangle 26">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9D4847E5-BF0D-24A0-5145-49BC17D67B54}"/>
              </a:ext>
            </a:extLst>
          </p:cNvPr>
          <p:cNvSpPr>
            <a:spLocks noGrp="1"/>
          </p:cNvSpPr>
          <p:nvPr>
            <p:ph type="title"/>
          </p:nvPr>
        </p:nvSpPr>
        <p:spPr>
          <a:xfrm>
            <a:off x="653143" y="1645920"/>
            <a:ext cx="3522879" cy="4470821"/>
          </a:xfrm>
        </p:spPr>
        <p:txBody>
          <a:bodyPr vert="horz" lIns="91440" tIns="45720" rIns="91440" bIns="45720" rtlCol="0" anchor="t">
            <a:normAutofit/>
          </a:bodyPr>
          <a:lstStyle/>
          <a:p>
            <a:pPr algn="r"/>
            <a:r>
              <a:rPr lang="en-US" b="0" i="0" kern="1200" dirty="0">
                <a:solidFill>
                  <a:srgbClr val="FFFFFF"/>
                </a:solidFill>
                <a:latin typeface="+mj-lt"/>
                <a:ea typeface="+mj-ea"/>
                <a:cs typeface="+mj-cs"/>
              </a:rPr>
              <a:t>Prohibited and Allowable Uses</a:t>
            </a:r>
          </a:p>
        </p:txBody>
      </p:sp>
      <p:sp>
        <p:nvSpPr>
          <p:cNvPr id="4" name="TextBox 3">
            <a:extLst>
              <a:ext uri="{FF2B5EF4-FFF2-40B4-BE49-F238E27FC236}">
                <a16:creationId xmlns:a16="http://schemas.microsoft.com/office/drawing/2014/main" id="{53E34BCC-087E-327B-0D6B-93CD4244D943}"/>
              </a:ext>
            </a:extLst>
          </p:cNvPr>
          <p:cNvSpPr txBox="1"/>
          <p:nvPr/>
        </p:nvSpPr>
        <p:spPr>
          <a:xfrm>
            <a:off x="5204109" y="1645920"/>
            <a:ext cx="5919503" cy="4470821"/>
          </a:xfrm>
          <a:prstGeom prst="rect">
            <a:avLst/>
          </a:prstGeom>
        </p:spPr>
        <p:txBody>
          <a:bodyPr vert="horz" lIns="91440" tIns="45720" rIns="91440" bIns="45720" rtlCol="0">
            <a:normAutofit/>
          </a:bodyPr>
          <a:lstStyle/>
          <a:p>
            <a:pPr marL="285750" indent="-285750">
              <a:spcBef>
                <a:spcPts val="1000"/>
              </a:spcBef>
              <a:buClr>
                <a:schemeClr val="bg2">
                  <a:lumMod val="40000"/>
                  <a:lumOff val="60000"/>
                </a:schemeClr>
              </a:buClr>
              <a:buSzPct val="80000"/>
              <a:buFont typeface="Wingdings 3" charset="2"/>
              <a:buChar char=""/>
            </a:pPr>
            <a:r>
              <a:rPr lang="en-US" dirty="0">
                <a:latin typeface="+mj-lt"/>
                <a:ea typeface="+mj-ea"/>
                <a:cs typeface="+mj-cs"/>
              </a:rPr>
              <a:t>Notwithstanding the previous slides, direct grant awards can only be used for those allowable uses identified in the </a:t>
            </a:r>
            <a:r>
              <a:rPr lang="en-US" dirty="0">
                <a:latin typeface="+mj-lt"/>
                <a:ea typeface="+mj-ea"/>
                <a:cs typeface="+mj-cs"/>
                <a:hlinkClick r:id="rId7"/>
              </a:rPr>
              <a:t>Department of Cannabis Control’s Local Jurisdiction Assistance Grant Program: Guidelines and Application Instructions </a:t>
            </a:r>
            <a:r>
              <a:rPr lang="en-US" dirty="0">
                <a:latin typeface="+mj-lt"/>
                <a:ea typeface="+mj-ea"/>
                <a:cs typeface="+mj-cs"/>
              </a:rPr>
              <a:t>dated October 2021 (the “Guidelines”). </a:t>
            </a:r>
          </a:p>
          <a:p>
            <a:pPr marL="285750" indent="-285750">
              <a:spcBef>
                <a:spcPts val="1000"/>
              </a:spcBef>
              <a:buClr>
                <a:schemeClr val="bg2">
                  <a:lumMod val="40000"/>
                  <a:lumOff val="60000"/>
                </a:schemeClr>
              </a:buClr>
              <a:buSzPct val="80000"/>
              <a:buFont typeface="Wingdings 3" charset="2"/>
              <a:buChar char=""/>
            </a:pPr>
            <a:endParaRPr lang="en-US" dirty="0">
              <a:latin typeface="+mj-lt"/>
              <a:ea typeface="+mj-ea"/>
              <a:cs typeface="+mj-cs"/>
            </a:endParaRPr>
          </a:p>
          <a:p>
            <a:pPr marL="285750" indent="-285750">
              <a:spcBef>
                <a:spcPts val="1000"/>
              </a:spcBef>
              <a:buClr>
                <a:schemeClr val="bg2">
                  <a:lumMod val="40000"/>
                  <a:lumOff val="60000"/>
                </a:schemeClr>
              </a:buClr>
              <a:buSzPct val="80000"/>
              <a:buFont typeface="Wingdings 3" charset="2"/>
              <a:buChar char=""/>
            </a:pPr>
            <a:r>
              <a:rPr lang="en-US" dirty="0">
                <a:latin typeface="+mj-lt"/>
                <a:ea typeface="+mj-ea"/>
                <a:cs typeface="+mj-cs"/>
              </a:rPr>
              <a:t>MCD will not award any direct grant funds for reimbursement of any prohibited uses identified in the Guidelines. </a:t>
            </a:r>
          </a:p>
        </p:txBody>
      </p:sp>
    </p:spTree>
    <p:extLst>
      <p:ext uri="{BB962C8B-B14F-4D97-AF65-F5344CB8AC3E}">
        <p14:creationId xmlns:p14="http://schemas.microsoft.com/office/powerpoint/2010/main" val="1377690784"/>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9" name="Picture 8">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1" name="Oval 10">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3" name="Picture 12">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5" name="Picture 14">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7" name="Rectangle 16">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useBgFill="1">
        <p:nvSpPr>
          <p:cNvPr id="19" name="Rectangle 18">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dirty="0">
              <a:solidFill>
                <a:schemeClr val="tx1"/>
              </a:solidFill>
            </a:endParaRPr>
          </a:p>
        </p:txBody>
      </p:sp>
      <p:sp>
        <p:nvSpPr>
          <p:cNvPr id="23" name="Freeform: Shape 22">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2F83B04-383F-93B8-8492-2B674FEF9DBD}"/>
              </a:ext>
            </a:extLst>
          </p:cNvPr>
          <p:cNvSpPr>
            <a:spLocks noGrp="1"/>
          </p:cNvSpPr>
          <p:nvPr>
            <p:ph type="title"/>
          </p:nvPr>
        </p:nvSpPr>
        <p:spPr>
          <a:xfrm>
            <a:off x="965505" y="623571"/>
            <a:ext cx="10260990" cy="901717"/>
          </a:xfrm>
        </p:spPr>
        <p:txBody>
          <a:bodyPr vert="horz" lIns="91440" tIns="45720" rIns="91440" bIns="45720" rtlCol="0" anchor="b">
            <a:noAutofit/>
          </a:bodyPr>
          <a:lstStyle/>
          <a:p>
            <a:pPr algn="ctr"/>
            <a:r>
              <a:rPr lang="en-US" sz="4800" b="0" i="0" kern="1200" dirty="0">
                <a:solidFill>
                  <a:schemeClr val="tx2"/>
                </a:solidFill>
                <a:latin typeface="+mj-lt"/>
                <a:ea typeface="+mj-ea"/>
                <a:cs typeface="+mj-cs"/>
              </a:rPr>
              <a:t>LJAGP Example Scenario</a:t>
            </a:r>
          </a:p>
        </p:txBody>
      </p:sp>
      <p:sp>
        <p:nvSpPr>
          <p:cNvPr id="4" name="TextBox 3">
            <a:extLst>
              <a:ext uri="{FF2B5EF4-FFF2-40B4-BE49-F238E27FC236}">
                <a16:creationId xmlns:a16="http://schemas.microsoft.com/office/drawing/2014/main" id="{B70CF74D-2C1B-5967-B845-111515F1171B}"/>
              </a:ext>
            </a:extLst>
          </p:cNvPr>
          <p:cNvSpPr txBox="1"/>
          <p:nvPr/>
        </p:nvSpPr>
        <p:spPr>
          <a:xfrm>
            <a:off x="346229" y="1600200"/>
            <a:ext cx="11082183" cy="4832092"/>
          </a:xfrm>
          <a:prstGeom prst="rect">
            <a:avLst/>
          </a:prstGeom>
          <a:noFill/>
        </p:spPr>
        <p:txBody>
          <a:bodyPr wrap="square">
            <a:spAutoFit/>
          </a:bodyPr>
          <a:lstStyle/>
          <a:p>
            <a:pPr algn="ctr" rtl="0">
              <a:spcBef>
                <a:spcPts val="0"/>
              </a:spcBef>
            </a:pPr>
            <a:r>
              <a:rPr lang="en-US" sz="2000" dirty="0">
                <a:solidFill>
                  <a:srgbClr val="E3DED1"/>
                </a:solidFill>
                <a:latin typeface="Calibri" panose="020F0502020204030204" pitchFamily="34" charset="0"/>
              </a:rPr>
              <a:t>Mary Jane</a:t>
            </a:r>
            <a:r>
              <a:rPr lang="en-US" sz="2000" b="0" i="0" u="none" strike="noStrike" dirty="0">
                <a:solidFill>
                  <a:srgbClr val="E3DED1"/>
                </a:solidFill>
                <a:effectLst/>
                <a:latin typeface="Calibri" panose="020F0502020204030204" pitchFamily="34" charset="0"/>
              </a:rPr>
              <a:t> has paid for and has receipts for all kinds of costs since 1/1/22. </a:t>
            </a:r>
          </a:p>
          <a:p>
            <a:pPr algn="ctr" rtl="0">
              <a:spcBef>
                <a:spcPts val="0"/>
              </a:spcBef>
            </a:pPr>
            <a:r>
              <a:rPr lang="en-US" sz="2000" b="0" i="0" u="none" strike="noStrike" dirty="0">
                <a:solidFill>
                  <a:srgbClr val="E3DED1"/>
                </a:solidFill>
                <a:effectLst/>
                <a:latin typeface="Calibri" panose="020F0502020204030204" pitchFamily="34" charset="0"/>
              </a:rPr>
              <a:t>What receipts are considered reimbursable?</a:t>
            </a:r>
            <a:endParaRPr lang="en-US" b="0" dirty="0">
              <a:solidFill>
                <a:srgbClr val="E3DED1"/>
              </a:solidFill>
              <a:effectLst/>
            </a:endParaRPr>
          </a:p>
          <a:p>
            <a:pPr rtl="0">
              <a:spcBef>
                <a:spcPts val="0"/>
              </a:spcBef>
              <a:spcAft>
                <a:spcPts val="1400"/>
              </a:spcAft>
            </a:pPr>
            <a:r>
              <a:rPr lang="en-US" sz="1800" b="0" i="0" u="sng" strike="noStrike" dirty="0">
                <a:solidFill>
                  <a:srgbClr val="E3DED1"/>
                </a:solidFill>
                <a:effectLst/>
                <a:latin typeface="Calibri" panose="020F0502020204030204" pitchFamily="34" charset="0"/>
              </a:rPr>
              <a:t>Allowable Expenses: </a:t>
            </a:r>
          </a:p>
          <a:p>
            <a:pPr marL="285750" indent="-285750" rtl="0">
              <a:spcBef>
                <a:spcPts val="0"/>
              </a:spcBef>
              <a:spcAft>
                <a:spcPts val="1400"/>
              </a:spcAft>
              <a:buFont typeface="Wingdings" panose="05000000000000000000" pitchFamily="2" charset="2"/>
              <a:buChar char="Ø"/>
            </a:pPr>
            <a:r>
              <a:rPr lang="en-US" sz="1800" b="0" i="0" u="none" strike="noStrike" dirty="0">
                <a:solidFill>
                  <a:srgbClr val="E3DED1"/>
                </a:solidFill>
                <a:effectLst/>
                <a:latin typeface="Calibri" panose="020F0502020204030204" pitchFamily="34" charset="0"/>
              </a:rPr>
              <a:t>Paid consultant, contractor or attorney for work on planning and preparing Appendix G materials and any other CEQA documentation such as a Use </a:t>
            </a:r>
            <a:r>
              <a:rPr lang="en-US" dirty="0">
                <a:solidFill>
                  <a:srgbClr val="E3DED1"/>
                </a:solidFill>
                <a:latin typeface="Calibri" panose="020F0502020204030204" pitchFamily="34" charset="0"/>
              </a:rPr>
              <a:t>P</a:t>
            </a:r>
            <a:r>
              <a:rPr lang="en-US" sz="1800" b="0" i="0" u="none" strike="noStrike" dirty="0">
                <a:solidFill>
                  <a:srgbClr val="E3DED1"/>
                </a:solidFill>
                <a:effectLst/>
                <a:latin typeface="Calibri" panose="020F0502020204030204" pitchFamily="34" charset="0"/>
              </a:rPr>
              <a:t>ermit or preparation of studies. </a:t>
            </a:r>
          </a:p>
          <a:p>
            <a:pPr marL="285750" indent="-285750" rtl="0">
              <a:spcBef>
                <a:spcPts val="0"/>
              </a:spcBef>
              <a:spcAft>
                <a:spcPts val="1400"/>
              </a:spcAft>
              <a:buFont typeface="Wingdings" panose="05000000000000000000" pitchFamily="2" charset="2"/>
              <a:buChar char="Ø"/>
            </a:pPr>
            <a:r>
              <a:rPr lang="en-US" sz="1800" b="0" i="0" u="none" strike="noStrike" dirty="0">
                <a:solidFill>
                  <a:srgbClr val="E3DED1"/>
                </a:solidFill>
                <a:effectLst/>
                <a:latin typeface="Calibri" panose="020F0502020204030204" pitchFamily="34" charset="0"/>
              </a:rPr>
              <a:t>Receipt for Water Board annual report, Water Board Annual fee, and any other required water fee, even if not annual such as SIUR application. </a:t>
            </a:r>
          </a:p>
          <a:p>
            <a:pPr marL="285750" indent="-285750" rtl="0">
              <a:spcBef>
                <a:spcPts val="0"/>
              </a:spcBef>
              <a:spcAft>
                <a:spcPts val="1400"/>
              </a:spcAft>
              <a:buFont typeface="Wingdings" panose="05000000000000000000" pitchFamily="2" charset="2"/>
              <a:buChar char="Ø"/>
            </a:pPr>
            <a:endParaRPr lang="en-US" sz="1800" b="0" i="0" u="none" strike="noStrike" dirty="0">
              <a:solidFill>
                <a:srgbClr val="E3DED1"/>
              </a:solidFill>
              <a:effectLst/>
              <a:latin typeface="Calibri" panose="020F0502020204030204" pitchFamily="34" charset="0"/>
            </a:endParaRPr>
          </a:p>
          <a:p>
            <a:pPr marL="285750" indent="-285750" rtl="0">
              <a:spcBef>
                <a:spcPts val="0"/>
              </a:spcBef>
              <a:spcAft>
                <a:spcPts val="1400"/>
              </a:spcAft>
              <a:buFont typeface="Wingdings" panose="05000000000000000000" pitchFamily="2" charset="2"/>
              <a:buChar char="Ø"/>
            </a:pPr>
            <a:r>
              <a:rPr lang="en-US" sz="1800" b="0" i="0" u="none" strike="noStrike" dirty="0">
                <a:solidFill>
                  <a:srgbClr val="4E6E59"/>
                </a:solidFill>
                <a:effectLst/>
                <a:latin typeface="Calibri" panose="020F0502020204030204" pitchFamily="34" charset="0"/>
              </a:rPr>
              <a:t>Paid solar contractor to design and obtain building permits for solar systems to reduce GHG emissions or air quality. </a:t>
            </a:r>
          </a:p>
          <a:p>
            <a:pPr marL="285750" indent="-285750" rtl="0">
              <a:spcBef>
                <a:spcPts val="0"/>
              </a:spcBef>
              <a:spcAft>
                <a:spcPts val="1400"/>
              </a:spcAft>
              <a:buFont typeface="Wingdings" panose="05000000000000000000" pitchFamily="2" charset="2"/>
              <a:buChar char="Ø"/>
            </a:pPr>
            <a:r>
              <a:rPr lang="en-US" sz="1800" b="0" i="0" u="none" strike="noStrike" dirty="0">
                <a:solidFill>
                  <a:srgbClr val="4E6E59"/>
                </a:solidFill>
                <a:effectLst/>
                <a:latin typeface="Calibri" panose="020F0502020204030204" pitchFamily="34" charset="0"/>
              </a:rPr>
              <a:t>Paid equipment operator to level area for installation of pond or water tanks and for permits needed, if any. </a:t>
            </a:r>
          </a:p>
          <a:p>
            <a:pPr marL="285750" indent="-285750" rtl="0">
              <a:spcBef>
                <a:spcPts val="0"/>
              </a:spcBef>
              <a:spcAft>
                <a:spcPts val="1400"/>
              </a:spcAft>
              <a:buFont typeface="Wingdings" panose="05000000000000000000" pitchFamily="2" charset="2"/>
              <a:buChar char="Ø"/>
            </a:pPr>
            <a:r>
              <a:rPr lang="en-US" sz="1800" b="0" i="0" u="none" strike="noStrike" dirty="0">
                <a:solidFill>
                  <a:srgbClr val="4E6E59"/>
                </a:solidFill>
                <a:effectLst/>
                <a:latin typeface="Calibri" panose="020F0502020204030204" pitchFamily="34" charset="0"/>
              </a:rPr>
              <a:t>Paid consultant or attorney for Vegetation Modification response. Analysis and prep for Tree Removal Affidavit, including arborist reports.</a:t>
            </a:r>
          </a:p>
        </p:txBody>
      </p:sp>
    </p:spTree>
    <p:extLst>
      <p:ext uri="{BB962C8B-B14F-4D97-AF65-F5344CB8AC3E}">
        <p14:creationId xmlns:p14="http://schemas.microsoft.com/office/powerpoint/2010/main" val="2536142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9" name="Picture 8">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1" name="Oval 10">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3" name="Picture 12">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5" name="Picture 14">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7" name="Rectangle 16">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useBgFill="1">
        <p:nvSpPr>
          <p:cNvPr id="19" name="Rectangle 18">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dirty="0">
              <a:solidFill>
                <a:schemeClr val="tx1"/>
              </a:solidFill>
            </a:endParaRPr>
          </a:p>
        </p:txBody>
      </p:sp>
      <p:sp>
        <p:nvSpPr>
          <p:cNvPr id="23" name="Freeform: Shape 22">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2F83B04-383F-93B8-8492-2B674FEF9DBD}"/>
              </a:ext>
            </a:extLst>
          </p:cNvPr>
          <p:cNvSpPr>
            <a:spLocks noGrp="1"/>
          </p:cNvSpPr>
          <p:nvPr>
            <p:ph type="title"/>
          </p:nvPr>
        </p:nvSpPr>
        <p:spPr>
          <a:xfrm>
            <a:off x="965505" y="623571"/>
            <a:ext cx="10260990" cy="901717"/>
          </a:xfrm>
        </p:spPr>
        <p:txBody>
          <a:bodyPr vert="horz" lIns="91440" tIns="45720" rIns="91440" bIns="45720" rtlCol="0" anchor="b">
            <a:noAutofit/>
          </a:bodyPr>
          <a:lstStyle/>
          <a:p>
            <a:pPr algn="ctr"/>
            <a:r>
              <a:rPr lang="en-US" sz="4800" b="0" i="0" kern="1200" dirty="0">
                <a:solidFill>
                  <a:schemeClr val="tx2"/>
                </a:solidFill>
                <a:latin typeface="+mj-lt"/>
                <a:ea typeface="+mj-ea"/>
                <a:cs typeface="+mj-cs"/>
              </a:rPr>
              <a:t>LJAGP Example Scenario</a:t>
            </a:r>
          </a:p>
        </p:txBody>
      </p:sp>
      <p:sp>
        <p:nvSpPr>
          <p:cNvPr id="4" name="TextBox 3">
            <a:extLst>
              <a:ext uri="{FF2B5EF4-FFF2-40B4-BE49-F238E27FC236}">
                <a16:creationId xmlns:a16="http://schemas.microsoft.com/office/drawing/2014/main" id="{B70CF74D-2C1B-5967-B845-111515F1171B}"/>
              </a:ext>
            </a:extLst>
          </p:cNvPr>
          <p:cNvSpPr txBox="1"/>
          <p:nvPr/>
        </p:nvSpPr>
        <p:spPr>
          <a:xfrm>
            <a:off x="346229" y="1600200"/>
            <a:ext cx="11082183" cy="5068054"/>
          </a:xfrm>
          <a:prstGeom prst="rect">
            <a:avLst/>
          </a:prstGeom>
          <a:noFill/>
        </p:spPr>
        <p:txBody>
          <a:bodyPr wrap="square">
            <a:spAutoFit/>
          </a:bodyPr>
          <a:lstStyle/>
          <a:p>
            <a:pPr algn="ctr" rtl="0">
              <a:spcBef>
                <a:spcPts val="0"/>
              </a:spcBef>
            </a:pPr>
            <a:r>
              <a:rPr lang="en-US" sz="2000" dirty="0">
                <a:solidFill>
                  <a:srgbClr val="E3DED1"/>
                </a:solidFill>
                <a:latin typeface="Calibri" panose="020F0502020204030204" pitchFamily="34" charset="0"/>
              </a:rPr>
              <a:t>Mary Jane</a:t>
            </a:r>
            <a:r>
              <a:rPr lang="en-US" sz="2000" b="0" i="0" u="none" strike="noStrike" dirty="0">
                <a:solidFill>
                  <a:srgbClr val="E3DED1"/>
                </a:solidFill>
                <a:effectLst/>
                <a:latin typeface="Calibri" panose="020F0502020204030204" pitchFamily="34" charset="0"/>
              </a:rPr>
              <a:t> has paid for and has receipts for all kinds of costs since 1/1/22. </a:t>
            </a:r>
          </a:p>
          <a:p>
            <a:pPr algn="ctr" rtl="0">
              <a:spcBef>
                <a:spcPts val="0"/>
              </a:spcBef>
            </a:pPr>
            <a:r>
              <a:rPr lang="en-US" sz="2000" b="0" i="0" u="none" strike="noStrike" dirty="0">
                <a:solidFill>
                  <a:srgbClr val="E3DED1"/>
                </a:solidFill>
                <a:effectLst/>
                <a:latin typeface="Calibri" panose="020F0502020204030204" pitchFamily="34" charset="0"/>
              </a:rPr>
              <a:t>What receipts are considered reimbursable?</a:t>
            </a:r>
            <a:endParaRPr lang="en-US" b="0" dirty="0">
              <a:solidFill>
                <a:srgbClr val="E3DED1"/>
              </a:solidFill>
              <a:effectLst/>
            </a:endParaRPr>
          </a:p>
          <a:p>
            <a:pPr rtl="0">
              <a:spcBef>
                <a:spcPts val="0"/>
              </a:spcBef>
              <a:spcAft>
                <a:spcPts val="1400"/>
              </a:spcAft>
            </a:pPr>
            <a:r>
              <a:rPr lang="en-US" sz="1800" b="0" i="0" u="sng" strike="noStrike" dirty="0">
                <a:solidFill>
                  <a:srgbClr val="E3DED1"/>
                </a:solidFill>
                <a:effectLst/>
                <a:latin typeface="Calibri" panose="020F0502020204030204" pitchFamily="34" charset="0"/>
              </a:rPr>
              <a:t>Not Allowable Expenses: </a:t>
            </a:r>
          </a:p>
          <a:p>
            <a:pPr marL="285750" indent="-285750" rtl="0">
              <a:spcBef>
                <a:spcPts val="0"/>
              </a:spcBef>
              <a:spcAft>
                <a:spcPts val="1400"/>
              </a:spcAft>
              <a:buFont typeface="Wingdings" panose="05000000000000000000" pitchFamily="2" charset="2"/>
              <a:buChar char="Ø"/>
            </a:pPr>
            <a:r>
              <a:rPr lang="en-US" sz="1800" b="0" i="0" u="none" strike="noStrike" dirty="0">
                <a:solidFill>
                  <a:srgbClr val="E3DED1"/>
                </a:solidFill>
                <a:effectLst/>
                <a:latin typeface="Calibri" panose="020F0502020204030204" pitchFamily="34" charset="0"/>
              </a:rPr>
              <a:t>Items already paid from a different grant or fee waiver</a:t>
            </a:r>
          </a:p>
          <a:p>
            <a:pPr marL="285750" indent="-285750" rtl="0">
              <a:spcBef>
                <a:spcPts val="0"/>
              </a:spcBef>
              <a:spcAft>
                <a:spcPts val="1400"/>
              </a:spcAft>
              <a:buFont typeface="Wingdings" panose="05000000000000000000" pitchFamily="2" charset="2"/>
              <a:buChar char="Ø"/>
            </a:pPr>
            <a:r>
              <a:rPr lang="en-US" dirty="0">
                <a:solidFill>
                  <a:srgbClr val="E3DED1"/>
                </a:solidFill>
                <a:latin typeface="Calibri" panose="020F0502020204030204" pitchFamily="34" charset="0"/>
              </a:rPr>
              <a:t>N</a:t>
            </a:r>
            <a:r>
              <a:rPr lang="en-US" sz="1800" b="0" i="0" u="none" strike="noStrike" dirty="0">
                <a:solidFill>
                  <a:srgbClr val="E3DED1"/>
                </a:solidFill>
                <a:effectLst/>
                <a:latin typeface="Calibri" panose="020F0502020204030204" pitchFamily="34" charset="0"/>
              </a:rPr>
              <a:t>o self-dealing or payment for own labor</a:t>
            </a:r>
          </a:p>
          <a:p>
            <a:pPr marL="285750" indent="-285750" rtl="0">
              <a:spcBef>
                <a:spcPts val="0"/>
              </a:spcBef>
              <a:spcAft>
                <a:spcPts val="1400"/>
              </a:spcAft>
              <a:buFont typeface="Wingdings" panose="05000000000000000000" pitchFamily="2" charset="2"/>
              <a:buChar char="Ø"/>
            </a:pPr>
            <a:r>
              <a:rPr lang="en-US" dirty="0">
                <a:solidFill>
                  <a:srgbClr val="E3DED1"/>
                </a:solidFill>
                <a:latin typeface="Calibri" panose="020F0502020204030204" pitchFamily="34" charset="0"/>
              </a:rPr>
              <a:t>Expenses</a:t>
            </a:r>
            <a:r>
              <a:rPr lang="en-US" sz="1800" b="0" i="0" u="none" strike="noStrike" dirty="0">
                <a:solidFill>
                  <a:srgbClr val="E3DED1"/>
                </a:solidFill>
                <a:effectLst/>
                <a:latin typeface="Calibri" panose="020F0502020204030204" pitchFamily="34" charset="0"/>
              </a:rPr>
              <a:t> paid before 1/1/22</a:t>
            </a:r>
          </a:p>
          <a:p>
            <a:pPr rtl="0">
              <a:spcBef>
                <a:spcPts val="0"/>
              </a:spcBef>
              <a:spcAft>
                <a:spcPts val="1400"/>
              </a:spcAft>
            </a:pPr>
            <a:r>
              <a:rPr lang="en-US" dirty="0">
                <a:solidFill>
                  <a:srgbClr val="000000"/>
                </a:solidFill>
                <a:latin typeface="Calibri" panose="020F0502020204030204" pitchFamily="34" charset="0"/>
              </a:rPr>
              <a:t> </a:t>
            </a:r>
            <a:r>
              <a:rPr lang="en-US" sz="2800" dirty="0">
                <a:solidFill>
                  <a:srgbClr val="000000"/>
                </a:solidFill>
                <a:latin typeface="Calibri" panose="020F0502020204030204" pitchFamily="34" charset="0"/>
              </a:rPr>
              <a:t> </a:t>
            </a:r>
            <a:endParaRPr lang="en-US" sz="2000" b="0" i="0" u="none" strike="noStrike" dirty="0">
              <a:solidFill>
                <a:srgbClr val="000000"/>
              </a:solidFill>
              <a:effectLst/>
              <a:latin typeface="Calibri" panose="020F0502020204030204" pitchFamily="34" charset="0"/>
            </a:endParaRPr>
          </a:p>
          <a:p>
            <a:pPr marL="285750" indent="-285750" rtl="0">
              <a:spcBef>
                <a:spcPts val="0"/>
              </a:spcBef>
              <a:spcAft>
                <a:spcPts val="1400"/>
              </a:spcAft>
              <a:buFont typeface="Wingdings" panose="05000000000000000000" pitchFamily="2" charset="2"/>
              <a:buChar char="Ø"/>
            </a:pPr>
            <a:r>
              <a:rPr lang="en-US" dirty="0">
                <a:solidFill>
                  <a:srgbClr val="54755F"/>
                </a:solidFill>
                <a:latin typeface="Calibri" panose="020F0502020204030204" pitchFamily="34" charset="0"/>
              </a:rPr>
              <a:t>Future work-Reimbursement period is from 1/1/22-2/29/24</a:t>
            </a:r>
          </a:p>
          <a:p>
            <a:pPr marL="285750" indent="-285750" rtl="0">
              <a:spcBef>
                <a:spcPts val="0"/>
              </a:spcBef>
              <a:spcAft>
                <a:spcPts val="1400"/>
              </a:spcAft>
              <a:buFont typeface="Wingdings" panose="05000000000000000000" pitchFamily="2" charset="2"/>
              <a:buChar char="Ø"/>
            </a:pPr>
            <a:r>
              <a:rPr lang="en-US" sz="1800" b="0" i="0" u="none" strike="noStrike" dirty="0">
                <a:solidFill>
                  <a:srgbClr val="54755F"/>
                </a:solidFill>
                <a:effectLst/>
                <a:latin typeface="Calibri" panose="020F0502020204030204" pitchFamily="34" charset="0"/>
              </a:rPr>
              <a:t>No marketing or business expenses</a:t>
            </a:r>
          </a:p>
          <a:p>
            <a:pPr marL="285750" indent="-285750">
              <a:spcAft>
                <a:spcPts val="1400"/>
              </a:spcAft>
              <a:buFont typeface="Wingdings" panose="05000000000000000000" pitchFamily="2" charset="2"/>
              <a:buChar char="Ø"/>
            </a:pPr>
            <a:r>
              <a:rPr lang="en-US" dirty="0">
                <a:solidFill>
                  <a:srgbClr val="54755F"/>
                </a:solidFill>
                <a:latin typeface="Calibri" panose="020F0502020204030204" pitchFamily="34" charset="0"/>
              </a:rPr>
              <a:t>Receipts for </a:t>
            </a:r>
            <a:r>
              <a:rPr lang="en-US" sz="1800" b="0" i="0" u="none" strike="noStrike" dirty="0">
                <a:solidFill>
                  <a:srgbClr val="54755F"/>
                </a:solidFill>
                <a:effectLst/>
                <a:latin typeface="Calibri" panose="020F0502020204030204" pitchFamily="34" charset="0"/>
              </a:rPr>
              <a:t>supplies for improvements unless the supply </a:t>
            </a:r>
            <a:r>
              <a:rPr lang="en-US" dirty="0">
                <a:solidFill>
                  <a:srgbClr val="54755F"/>
                </a:solidFill>
                <a:latin typeface="Calibri" panose="020F0502020204030204" pitchFamily="34" charset="0"/>
              </a:rPr>
              <a:t>is specifically </a:t>
            </a:r>
            <a:r>
              <a:rPr lang="en-US" sz="1800" b="0" i="0" u="none" strike="noStrike" dirty="0">
                <a:solidFill>
                  <a:srgbClr val="54755F"/>
                </a:solidFill>
                <a:effectLst/>
                <a:latin typeface="Calibri" panose="020F0502020204030204" pitchFamily="34" charset="0"/>
              </a:rPr>
              <a:t>listed in one of the allowable expense categories. </a:t>
            </a:r>
          </a:p>
          <a:p>
            <a:pPr marL="285750" indent="-285750" rtl="0">
              <a:spcBef>
                <a:spcPts val="0"/>
              </a:spcBef>
              <a:spcAft>
                <a:spcPts val="1400"/>
              </a:spcAft>
              <a:buFont typeface="Wingdings" panose="05000000000000000000" pitchFamily="2" charset="2"/>
              <a:buChar char="Ø"/>
            </a:pPr>
            <a:r>
              <a:rPr lang="en-US" sz="1800" b="0" i="0" u="none" strike="noStrike" dirty="0">
                <a:solidFill>
                  <a:srgbClr val="54755F"/>
                </a:solidFill>
                <a:effectLst/>
                <a:latin typeface="Calibri" panose="020F0502020204030204" pitchFamily="34" charset="0"/>
              </a:rPr>
              <a:t>Funds that are more than the $25k total</a:t>
            </a:r>
            <a:endParaRPr lang="en-US" dirty="0">
              <a:solidFill>
                <a:srgbClr val="54755F"/>
              </a:solidFill>
            </a:endParaRPr>
          </a:p>
        </p:txBody>
      </p:sp>
    </p:spTree>
    <p:extLst>
      <p:ext uri="{BB962C8B-B14F-4D97-AF65-F5344CB8AC3E}">
        <p14:creationId xmlns:p14="http://schemas.microsoft.com/office/powerpoint/2010/main" val="410779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02929-2130-D837-E64E-CCECD68320DA}"/>
              </a:ext>
            </a:extLst>
          </p:cNvPr>
          <p:cNvSpPr>
            <a:spLocks noGrp="1"/>
          </p:cNvSpPr>
          <p:nvPr>
            <p:ph type="title"/>
          </p:nvPr>
        </p:nvSpPr>
        <p:spPr/>
        <p:txBody>
          <a:bodyPr/>
          <a:lstStyle/>
          <a:p>
            <a:r>
              <a:rPr lang="en-US" dirty="0"/>
              <a:t>LJAGP Program Guidelines</a:t>
            </a:r>
            <a:br>
              <a:rPr lang="en-US" dirty="0"/>
            </a:br>
            <a:r>
              <a:rPr lang="en-US" sz="3200" dirty="0"/>
              <a:t>(Overview)</a:t>
            </a:r>
            <a:endParaRPr lang="en-US" dirty="0"/>
          </a:p>
        </p:txBody>
      </p:sp>
      <p:sp>
        <p:nvSpPr>
          <p:cNvPr id="4" name="TextBox 3">
            <a:extLst>
              <a:ext uri="{FF2B5EF4-FFF2-40B4-BE49-F238E27FC236}">
                <a16:creationId xmlns:a16="http://schemas.microsoft.com/office/drawing/2014/main" id="{DAF9969E-E157-697E-7747-8A959608461D}"/>
              </a:ext>
            </a:extLst>
          </p:cNvPr>
          <p:cNvSpPr txBox="1"/>
          <p:nvPr/>
        </p:nvSpPr>
        <p:spPr>
          <a:xfrm>
            <a:off x="526742" y="1853248"/>
            <a:ext cx="11019147" cy="3693319"/>
          </a:xfrm>
          <a:prstGeom prst="rect">
            <a:avLst/>
          </a:prstGeom>
          <a:noFill/>
        </p:spPr>
        <p:txBody>
          <a:bodyPr wrap="square">
            <a:spAutoFit/>
          </a:bodyPr>
          <a:lstStyle/>
          <a:p>
            <a:pPr marL="285750" indent="-285750">
              <a:buFont typeface="Wingdings" panose="05000000000000000000" pitchFamily="2" charset="2"/>
              <a:buChar char="Ø"/>
            </a:pPr>
            <a:r>
              <a:rPr lang="en-US" dirty="0"/>
              <a:t>Allowable uses are intended to encourage local jurisdictions to administer grant funds in ways that allow the DCC to transition provisional licenses to annual licenses more expeditiously without sacrificing California’s environmental commitments. </a:t>
            </a:r>
          </a:p>
          <a:p>
            <a:pPr marL="285750" indent="-285750">
              <a:buFont typeface="Wingdings" panose="05000000000000000000" pitchFamily="2" charset="2"/>
              <a:buChar char="Ø"/>
            </a:pPr>
            <a:r>
              <a:rPr lang="en-US" dirty="0"/>
              <a:t>Services to be provided by the LJAGP Direct Grant and CEQA Relief Program may include fee relief and direct grants</a:t>
            </a:r>
          </a:p>
          <a:p>
            <a:pPr marL="285750" indent="-285750">
              <a:buFont typeface="Wingdings" panose="05000000000000000000" pitchFamily="2" charset="2"/>
              <a:buChar char="Ø"/>
            </a:pPr>
            <a:r>
              <a:rPr lang="en-US" dirty="0"/>
              <a:t>The LJAGP direct grant program is intended to provide support to applicants and license holders that have a valid state provisional license in order to achieve state annual licensures.</a:t>
            </a:r>
          </a:p>
          <a:p>
            <a:pPr marL="285750" indent="-285750">
              <a:buFont typeface="Wingdings" panose="05000000000000000000" pitchFamily="2" charset="2"/>
              <a:buChar char="Ø"/>
            </a:pPr>
            <a:r>
              <a:rPr lang="en-US" dirty="0"/>
              <a:t>Eligible provisional license holders may be awarded up to $25,000 reimbursement award which may be used for fee relief related to CEQA compliance and review, direct grants, or both.</a:t>
            </a:r>
          </a:p>
          <a:p>
            <a:pPr marL="285750" indent="-285750">
              <a:buFont typeface="Wingdings" panose="05000000000000000000" pitchFamily="2" charset="2"/>
              <a:buChar char="Ø"/>
            </a:pPr>
            <a:r>
              <a:rPr lang="en-US" dirty="0"/>
              <a:t>Fee relief may be applied for and awarded as a part of the total grant budget and will be paid directly to the local permitting agency after submission of the appropriate fee relief forms.</a:t>
            </a:r>
          </a:p>
          <a:p>
            <a:pPr marL="285750" indent="-285750">
              <a:buFont typeface="Wingdings" panose="05000000000000000000" pitchFamily="2" charset="2"/>
              <a:buChar char="Ø"/>
            </a:pPr>
            <a:r>
              <a:rPr lang="en-US" dirty="0"/>
              <a:t>Direct grants may be issued as a part of the total grant budget after the approval of a complete application submitted to the MCD. </a:t>
            </a:r>
          </a:p>
        </p:txBody>
      </p:sp>
    </p:spTree>
    <p:extLst>
      <p:ext uri="{BB962C8B-B14F-4D97-AF65-F5344CB8AC3E}">
        <p14:creationId xmlns:p14="http://schemas.microsoft.com/office/powerpoint/2010/main" val="11612809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7" name="Picture 6">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8" name="Picture 8">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9" name="Oval 10">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30" name="Picture 12">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1" name="Picture 14">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2" name="Rectangle 16">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3" name="Rectangle 18">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34"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dirty="0"/>
          </a:p>
        </p:txBody>
      </p:sp>
      <p:sp useBgFill="1">
        <p:nvSpPr>
          <p:cNvPr id="35" name="Freeform: Shape 22">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2" name="Title 1">
            <a:extLst>
              <a:ext uri="{FF2B5EF4-FFF2-40B4-BE49-F238E27FC236}">
                <a16:creationId xmlns:a16="http://schemas.microsoft.com/office/drawing/2014/main" id="{6DD32DA3-7B64-4061-AC60-A0B5F6E8E851}"/>
              </a:ext>
            </a:extLst>
          </p:cNvPr>
          <p:cNvSpPr>
            <a:spLocks noGrp="1"/>
          </p:cNvSpPr>
          <p:nvPr>
            <p:ph type="title"/>
          </p:nvPr>
        </p:nvSpPr>
        <p:spPr>
          <a:xfrm>
            <a:off x="9774315" y="1505517"/>
            <a:ext cx="2229562" cy="3483734"/>
          </a:xfrm>
        </p:spPr>
        <p:txBody>
          <a:bodyPr vert="horz" lIns="91440" tIns="45720" rIns="91440" bIns="45720" rtlCol="0" anchor="b">
            <a:normAutofit/>
          </a:bodyPr>
          <a:lstStyle/>
          <a:p>
            <a:r>
              <a:rPr lang="en-US" sz="7200" b="0" i="0" kern="1200" dirty="0">
                <a:solidFill>
                  <a:srgbClr val="55765F"/>
                </a:solidFill>
                <a:latin typeface="+mj-lt"/>
                <a:ea typeface="+mj-ea"/>
                <a:cs typeface="+mj-cs"/>
              </a:rPr>
              <a:t>FAQ</a:t>
            </a:r>
            <a:br>
              <a:rPr lang="en-US" sz="7200" b="0" i="0" kern="1200" dirty="0">
                <a:solidFill>
                  <a:schemeClr val="tx2"/>
                </a:solidFill>
                <a:latin typeface="+mj-lt"/>
                <a:ea typeface="+mj-ea"/>
                <a:cs typeface="+mj-cs"/>
              </a:rPr>
            </a:br>
            <a:endParaRPr lang="en-US" sz="7200" b="0" i="0" kern="1200" dirty="0">
              <a:solidFill>
                <a:schemeClr val="tx2"/>
              </a:solidFill>
              <a:latin typeface="+mj-lt"/>
              <a:ea typeface="+mj-ea"/>
              <a:cs typeface="+mj-cs"/>
            </a:endParaRPr>
          </a:p>
        </p:txBody>
      </p:sp>
      <p:sp>
        <p:nvSpPr>
          <p:cNvPr id="36" name="Rectangle 24">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TextBox 3">
            <a:extLst>
              <a:ext uri="{FF2B5EF4-FFF2-40B4-BE49-F238E27FC236}">
                <a16:creationId xmlns:a16="http://schemas.microsoft.com/office/drawing/2014/main" id="{4FFEE0FC-12F7-571F-1086-EE30287DD500}"/>
              </a:ext>
            </a:extLst>
          </p:cNvPr>
          <p:cNvSpPr txBox="1"/>
          <p:nvPr/>
        </p:nvSpPr>
        <p:spPr>
          <a:xfrm>
            <a:off x="630315" y="896645"/>
            <a:ext cx="8624655" cy="5909310"/>
          </a:xfrm>
          <a:prstGeom prst="rect">
            <a:avLst/>
          </a:prstGeom>
          <a:noFill/>
        </p:spPr>
        <p:txBody>
          <a:bodyPr wrap="square">
            <a:spAutoFit/>
          </a:bodyPr>
          <a:lstStyle/>
          <a:p>
            <a:pPr algn="l" rtl="0" fontAlgn="base"/>
            <a:r>
              <a:rPr lang="en-US" sz="1800" b="0" i="0" dirty="0">
                <a:effectLst/>
                <a:latin typeface="Calibri" panose="020F0502020204030204" pitchFamily="34" charset="0"/>
              </a:rPr>
              <a:t>Q: Can I apply and submit the required documentation at a later point? </a:t>
            </a:r>
          </a:p>
          <a:p>
            <a:pPr algn="l" rtl="0" fontAlgn="base"/>
            <a:r>
              <a:rPr lang="en-US" sz="1800" b="0" i="0" dirty="0">
                <a:effectLst/>
                <a:latin typeface="Calibri" panose="020F0502020204030204" pitchFamily="34" charset="0"/>
              </a:rPr>
              <a:t>	A: No. All supporting documents must accompany the application. </a:t>
            </a:r>
          </a:p>
          <a:p>
            <a:pPr algn="l" rtl="0" fontAlgn="base"/>
            <a:endParaRPr lang="en-US" dirty="0">
              <a:latin typeface="Calibri" panose="020F0502020204030204" pitchFamily="34" charset="0"/>
            </a:endParaRPr>
          </a:p>
          <a:p>
            <a:pPr algn="l" rtl="0" fontAlgn="base"/>
            <a:r>
              <a:rPr lang="en-US" sz="1800" b="0" i="0" dirty="0">
                <a:effectLst/>
                <a:latin typeface="Calibri" panose="020F0502020204030204" pitchFamily="34" charset="0"/>
              </a:rPr>
              <a:t> </a:t>
            </a:r>
          </a:p>
          <a:p>
            <a:pPr algn="l" rtl="0" fontAlgn="base"/>
            <a:r>
              <a:rPr lang="en-US" sz="1800" b="0" i="0" dirty="0">
                <a:effectLst/>
                <a:latin typeface="Calibri" panose="020F0502020204030204" pitchFamily="34" charset="0"/>
              </a:rPr>
              <a:t>Q: How will the Department process/prioritize applications? </a:t>
            </a:r>
          </a:p>
          <a:p>
            <a:pPr algn="l" rtl="0" fontAlgn="base"/>
            <a:r>
              <a:rPr lang="en-US" sz="1800" b="0" i="0" dirty="0">
                <a:effectLst/>
                <a:latin typeface="Calibri" panose="020F0502020204030204" pitchFamily="34" charset="0"/>
              </a:rPr>
              <a:t>	A: The Department will manually close the application window when we receive </a:t>
            </a:r>
          </a:p>
          <a:p>
            <a:pPr algn="l" rtl="0" fontAlgn="base"/>
            <a:r>
              <a:rPr lang="en-US" dirty="0">
                <a:latin typeface="Calibri" panose="020F0502020204030204" pitchFamily="34" charset="0"/>
              </a:rPr>
              <a:t>	</a:t>
            </a:r>
            <a:r>
              <a:rPr lang="en-US" sz="1800" b="0" i="0" dirty="0">
                <a:effectLst/>
                <a:latin typeface="Calibri" panose="020F0502020204030204" pitchFamily="34" charset="0"/>
              </a:rPr>
              <a:t>+/- 400 applications. After we receive the applications, we will establish equity 	applicants which will receive priority funding for 25% of funds. Then the Department 	will continue processing applications by order of receipt. </a:t>
            </a:r>
          </a:p>
          <a:p>
            <a:pPr algn="l" rtl="0" fontAlgn="base"/>
            <a:endParaRPr lang="en-US" dirty="0">
              <a:latin typeface="Calibri" panose="020F0502020204030204" pitchFamily="34" charset="0"/>
            </a:endParaRPr>
          </a:p>
          <a:p>
            <a:pPr algn="l" rtl="0" fontAlgn="base"/>
            <a:r>
              <a:rPr lang="en-US" dirty="0">
                <a:latin typeface="Calibri" panose="020F0502020204030204" pitchFamily="34" charset="0"/>
              </a:rPr>
              <a:t>Q: </a:t>
            </a:r>
            <a:r>
              <a:rPr lang="en-US" sz="1800" b="0" i="0" dirty="0">
                <a:effectLst/>
                <a:latin typeface="Calibri" panose="020F0502020204030204" pitchFamily="34" charset="0"/>
              </a:rPr>
              <a:t>How do I know if the window is closing soon? </a:t>
            </a:r>
          </a:p>
          <a:p>
            <a:pPr lvl="1" fontAlgn="base"/>
            <a:r>
              <a:rPr lang="en-US" b="0" i="0" dirty="0">
                <a:effectLst/>
                <a:latin typeface="Calibri" panose="020F0502020204030204" pitchFamily="34" charset="0"/>
              </a:rPr>
              <a:t>A: The Department plans on launching the application at 12:01 am on March 1, 2024. The Department will manually close the application when we receive +/- 400 applications. </a:t>
            </a:r>
            <a:r>
              <a:rPr lang="en-US" b="0" i="0" dirty="0">
                <a:solidFill>
                  <a:srgbClr val="000000"/>
                </a:solidFill>
                <a:effectLst/>
                <a:latin typeface="Calibri" panose="020F0502020204030204" pitchFamily="34" charset="0"/>
              </a:rPr>
              <a:t> </a:t>
            </a:r>
          </a:p>
          <a:p>
            <a:pPr fontAlgn="base"/>
            <a:endParaRPr lang="en-US" dirty="0">
              <a:latin typeface="Calibri" panose="020F0502020204030204" pitchFamily="34" charset="0"/>
            </a:endParaRPr>
          </a:p>
          <a:p>
            <a:pPr algn="l" rtl="0" fontAlgn="base"/>
            <a:r>
              <a:rPr lang="en-US" b="0" i="0" dirty="0">
                <a:effectLst/>
                <a:latin typeface="Calibri" panose="020F0502020204030204" pitchFamily="34" charset="0"/>
              </a:rPr>
              <a:t>Q: </a:t>
            </a:r>
            <a:r>
              <a:rPr lang="en-US" sz="1800" b="0" i="0" dirty="0">
                <a:effectLst/>
                <a:latin typeface="Calibri" panose="020F0502020204030204" pitchFamily="34" charset="0"/>
              </a:rPr>
              <a:t>How will I know where I am in the pool of 400 application submissions? </a:t>
            </a:r>
          </a:p>
          <a:p>
            <a:pPr lvl="1" fontAlgn="base"/>
            <a:r>
              <a:rPr lang="en-US" b="0" i="0" dirty="0">
                <a:effectLst/>
                <a:latin typeface="Calibri" panose="020F0502020204030204" pitchFamily="34" charset="0"/>
              </a:rPr>
              <a:t>A: Currently, there is not a way for applicants to know what number their application was received in. The Department will reach out to individual applicants once review of their application begins. </a:t>
            </a:r>
          </a:p>
          <a:p>
            <a:pPr fontAlgn="base"/>
            <a:endParaRPr lang="en-US" b="0" i="0" dirty="0">
              <a:solidFill>
                <a:srgbClr val="000000"/>
              </a:solidFill>
              <a:effectLst/>
              <a:latin typeface="Calibri" panose="020F0502020204030204" pitchFamily="34" charset="0"/>
            </a:endParaRPr>
          </a:p>
          <a:p>
            <a:pPr algn="l" rtl="0" fontAlgn="base"/>
            <a:endParaRPr lang="en-US" sz="1800" b="0" i="0" dirty="0">
              <a:effectLst/>
              <a:latin typeface="Calibri" panose="020F0502020204030204" pitchFamily="34" charset="0"/>
            </a:endParaRPr>
          </a:p>
        </p:txBody>
      </p:sp>
    </p:spTree>
    <p:extLst>
      <p:ext uri="{BB962C8B-B14F-4D97-AF65-F5344CB8AC3E}">
        <p14:creationId xmlns:p14="http://schemas.microsoft.com/office/powerpoint/2010/main" val="31316817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7" name="Picture 6">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8" name="Picture 8">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9" name="Oval 10">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30" name="Picture 12">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1" name="Picture 14">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2" name="Rectangle 16">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3" name="Rectangle 18">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34"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dirty="0"/>
          </a:p>
        </p:txBody>
      </p:sp>
      <p:sp useBgFill="1">
        <p:nvSpPr>
          <p:cNvPr id="35" name="Freeform: Shape 22">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2" name="Title 1">
            <a:extLst>
              <a:ext uri="{FF2B5EF4-FFF2-40B4-BE49-F238E27FC236}">
                <a16:creationId xmlns:a16="http://schemas.microsoft.com/office/drawing/2014/main" id="{6DD32DA3-7B64-4061-AC60-A0B5F6E8E851}"/>
              </a:ext>
            </a:extLst>
          </p:cNvPr>
          <p:cNvSpPr>
            <a:spLocks noGrp="1"/>
          </p:cNvSpPr>
          <p:nvPr>
            <p:ph type="title"/>
          </p:nvPr>
        </p:nvSpPr>
        <p:spPr>
          <a:xfrm>
            <a:off x="9774315" y="1505517"/>
            <a:ext cx="2229562" cy="3483734"/>
          </a:xfrm>
        </p:spPr>
        <p:txBody>
          <a:bodyPr vert="horz" lIns="91440" tIns="45720" rIns="91440" bIns="45720" rtlCol="0" anchor="b">
            <a:normAutofit/>
          </a:bodyPr>
          <a:lstStyle/>
          <a:p>
            <a:r>
              <a:rPr lang="en-US" sz="7200" b="0" i="0" kern="1200" dirty="0">
                <a:solidFill>
                  <a:srgbClr val="55765F"/>
                </a:solidFill>
                <a:latin typeface="+mj-lt"/>
                <a:ea typeface="+mj-ea"/>
                <a:cs typeface="+mj-cs"/>
              </a:rPr>
              <a:t>FAQ</a:t>
            </a:r>
            <a:br>
              <a:rPr lang="en-US" sz="7200" b="0" i="0" kern="1200" dirty="0">
                <a:solidFill>
                  <a:schemeClr val="tx2"/>
                </a:solidFill>
                <a:latin typeface="+mj-lt"/>
                <a:ea typeface="+mj-ea"/>
                <a:cs typeface="+mj-cs"/>
              </a:rPr>
            </a:br>
            <a:endParaRPr lang="en-US" sz="7200" b="0" i="0" kern="1200" dirty="0">
              <a:solidFill>
                <a:schemeClr val="tx2"/>
              </a:solidFill>
              <a:latin typeface="+mj-lt"/>
              <a:ea typeface="+mj-ea"/>
              <a:cs typeface="+mj-cs"/>
            </a:endParaRPr>
          </a:p>
        </p:txBody>
      </p:sp>
      <p:sp>
        <p:nvSpPr>
          <p:cNvPr id="36" name="Rectangle 24">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TextBox 3">
            <a:extLst>
              <a:ext uri="{FF2B5EF4-FFF2-40B4-BE49-F238E27FC236}">
                <a16:creationId xmlns:a16="http://schemas.microsoft.com/office/drawing/2014/main" id="{4FFEE0FC-12F7-571F-1086-EE30287DD500}"/>
              </a:ext>
            </a:extLst>
          </p:cNvPr>
          <p:cNvSpPr txBox="1"/>
          <p:nvPr/>
        </p:nvSpPr>
        <p:spPr>
          <a:xfrm>
            <a:off x="630315" y="896645"/>
            <a:ext cx="8624655" cy="5078313"/>
          </a:xfrm>
          <a:prstGeom prst="rect">
            <a:avLst/>
          </a:prstGeom>
          <a:noFill/>
        </p:spPr>
        <p:txBody>
          <a:bodyPr wrap="square">
            <a:spAutoFit/>
          </a:bodyPr>
          <a:lstStyle/>
          <a:p>
            <a:pPr algn="l" rtl="0" fontAlgn="base"/>
            <a:r>
              <a:rPr lang="en-US" sz="1800" b="0" i="0" dirty="0">
                <a:effectLst/>
                <a:latin typeface="Calibri" panose="020F0502020204030204" pitchFamily="34" charset="0"/>
              </a:rPr>
              <a:t>Q</a:t>
            </a:r>
            <a:r>
              <a:rPr lang="en-US" sz="1800" b="0" i="0" dirty="0">
                <a:effectLst/>
                <a:latin typeface="Calibri" panose="020F0502020204030204" pitchFamily="34" charset="0"/>
                <a:cs typeface="Calibri" panose="020F0502020204030204" pitchFamily="34" charset="0"/>
              </a:rPr>
              <a:t>: Are equity applications treated differently? 	</a:t>
            </a:r>
          </a:p>
          <a:p>
            <a:pPr lvl="1" fontAlgn="base"/>
            <a:r>
              <a:rPr lang="en-US" b="0" i="0" dirty="0">
                <a:effectLst/>
                <a:latin typeface="Calibri" panose="020F0502020204030204" pitchFamily="34" charset="0"/>
                <a:cs typeface="Calibri" panose="020F0502020204030204" pitchFamily="34" charset="0"/>
              </a:rPr>
              <a:t>A: Yes. Equity applicants have priority to 25% of total funding.</a:t>
            </a:r>
            <a:r>
              <a:rPr lang="en-US" dirty="0">
                <a:latin typeface="Calibri" panose="020F0502020204030204" pitchFamily="34" charset="0"/>
                <a:cs typeface="Calibri" panose="020F0502020204030204" pitchFamily="34" charset="0"/>
              </a:rPr>
              <a:t> The grant calls for the prioritization of locally designated Equity operators with State Provisional licenses. To this end the County will allocate 25% of Direct Grant funding ($1.2M) exclusively to verified local or State licensed Equity Operators. </a:t>
            </a:r>
            <a:endParaRPr lang="en-US" b="0" i="0" dirty="0">
              <a:effectLst/>
              <a:latin typeface="Calibri" panose="020F0502020204030204" pitchFamily="34" charset="0"/>
              <a:cs typeface="Calibri" panose="020F0502020204030204" pitchFamily="34" charset="0"/>
            </a:endParaRPr>
          </a:p>
          <a:p>
            <a:pPr algn="l" rtl="0" fontAlgn="base"/>
            <a:endParaRPr lang="en-US" sz="1800" b="0" i="0" dirty="0">
              <a:effectLst/>
              <a:latin typeface="Calibri" panose="020F0502020204030204" pitchFamily="34" charset="0"/>
            </a:endParaRPr>
          </a:p>
          <a:p>
            <a:pPr algn="l" rtl="0" fontAlgn="base"/>
            <a:r>
              <a:rPr lang="en-US" sz="1800" b="0" i="0" dirty="0">
                <a:effectLst/>
                <a:latin typeface="Calibri" panose="020F0502020204030204" pitchFamily="34" charset="0"/>
              </a:rPr>
              <a:t>Q: How do I establish equity funding?  	</a:t>
            </a:r>
          </a:p>
          <a:p>
            <a:pPr lvl="1" fontAlgn="base"/>
            <a:r>
              <a:rPr lang="en-US" b="0" i="0" dirty="0">
                <a:effectLst/>
                <a:latin typeface="Calibri" panose="020F0502020204030204" pitchFamily="34" charset="0"/>
              </a:rPr>
              <a:t>A: Equity funding will be available for LEEP verified equity applicants who have a LEEP eligibility letter. For applicants that are not yet verified, but would like to apply, they can apply for Equity verification during the LJAGP grant application. </a:t>
            </a:r>
          </a:p>
          <a:p>
            <a:pPr lvl="1" fontAlgn="base"/>
            <a:endParaRPr lang="en-US" dirty="0">
              <a:latin typeface="Calibri" panose="020F0502020204030204" pitchFamily="34" charset="0"/>
            </a:endParaRPr>
          </a:p>
          <a:p>
            <a:pPr algn="l" rtl="0" fontAlgn="base"/>
            <a:r>
              <a:rPr lang="en-US" dirty="0">
                <a:latin typeface="Calibri" panose="020F0502020204030204" pitchFamily="34" charset="0"/>
              </a:rPr>
              <a:t>Q: </a:t>
            </a:r>
            <a:r>
              <a:rPr lang="en-US" sz="1800" b="0" i="0" dirty="0">
                <a:effectLst/>
                <a:latin typeface="Calibri" panose="020F0502020204030204" pitchFamily="34" charset="0"/>
              </a:rPr>
              <a:t>How long after the application process will I receive award notification?  </a:t>
            </a:r>
          </a:p>
          <a:p>
            <a:pPr algn="l" rtl="0" fontAlgn="base"/>
            <a:r>
              <a:rPr lang="en-US" dirty="0">
                <a:solidFill>
                  <a:srgbClr val="000000"/>
                </a:solidFill>
                <a:latin typeface="Calibri" panose="020F0502020204030204" pitchFamily="34" charset="0"/>
              </a:rPr>
              <a:t>	</a:t>
            </a:r>
            <a:r>
              <a:rPr lang="en-US" b="0" i="0" dirty="0">
                <a:effectLst/>
                <a:latin typeface="Calibri" panose="020F0502020204030204" pitchFamily="34" charset="0"/>
              </a:rPr>
              <a:t>A: </a:t>
            </a:r>
            <a:r>
              <a:rPr lang="en-US" sz="1800" b="0" i="0" dirty="0">
                <a:effectLst/>
                <a:latin typeface="Calibri" panose="020F0502020204030204" pitchFamily="34" charset="0"/>
              </a:rPr>
              <a:t>The Department will be processing applications and will reach out to individual 	applicants once review of their application is happening. At this time, there is not a 	set deadline to have all applications processed, however, the Department would like 	to have funds distributed prior to September 2024.</a:t>
            </a:r>
            <a:endParaRPr lang="en-US" dirty="0">
              <a:latin typeface="Calibri" panose="020F0502020204030204" pitchFamily="34" charset="0"/>
            </a:endParaRPr>
          </a:p>
          <a:p>
            <a:pPr algn="l" rtl="0" fontAlgn="base"/>
            <a:endParaRPr lang="en-US" b="0" i="0" dirty="0">
              <a:solidFill>
                <a:srgbClr val="000000"/>
              </a:solidFill>
              <a:effectLst/>
              <a:latin typeface="Calibri" panose="020F0502020204030204" pitchFamily="34" charset="0"/>
            </a:endParaRPr>
          </a:p>
          <a:p>
            <a:pPr algn="l" rtl="0" fontAlgn="base"/>
            <a:endParaRPr lang="en-US" sz="1800" b="0" i="0" dirty="0">
              <a:effectLst/>
              <a:latin typeface="Calibri" panose="020F0502020204030204" pitchFamily="34" charset="0"/>
            </a:endParaRPr>
          </a:p>
        </p:txBody>
      </p:sp>
    </p:spTree>
    <p:extLst>
      <p:ext uri="{BB962C8B-B14F-4D97-AF65-F5344CB8AC3E}">
        <p14:creationId xmlns:p14="http://schemas.microsoft.com/office/powerpoint/2010/main" val="3779158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useBgFill="1">
        <p:nvSpPr>
          <p:cNvPr id="21" name="Rectangle 20">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3"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dirty="0"/>
          </a:p>
        </p:txBody>
      </p:sp>
      <p:sp>
        <p:nvSpPr>
          <p:cNvPr id="25" name="Freeform: Shape 24">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F7E4D1A3-1CAF-7E2A-3059-8D7846F90FD6}"/>
              </a:ext>
            </a:extLst>
          </p:cNvPr>
          <p:cNvSpPr>
            <a:spLocks noGrp="1"/>
          </p:cNvSpPr>
          <p:nvPr>
            <p:ph type="title"/>
          </p:nvPr>
        </p:nvSpPr>
        <p:spPr>
          <a:xfrm>
            <a:off x="653143" y="1645920"/>
            <a:ext cx="3522879" cy="4470821"/>
          </a:xfrm>
        </p:spPr>
        <p:txBody>
          <a:bodyPr vert="horz" lIns="91440" tIns="45720" rIns="91440" bIns="45720" rtlCol="0" anchor="t">
            <a:normAutofit/>
          </a:bodyPr>
          <a:lstStyle/>
          <a:p>
            <a:pPr algn="ctr"/>
            <a:r>
              <a:rPr lang="en-US" b="0" i="0" kern="1200" dirty="0">
                <a:solidFill>
                  <a:srgbClr val="FFFFFF"/>
                </a:solidFill>
                <a:latin typeface="+mj-lt"/>
                <a:ea typeface="+mj-ea"/>
                <a:cs typeface="+mj-cs"/>
              </a:rPr>
              <a:t>Program Guidelines</a:t>
            </a:r>
            <a:br>
              <a:rPr lang="en-US" b="0" i="0" kern="1200" dirty="0">
                <a:solidFill>
                  <a:srgbClr val="FFFFFF"/>
                </a:solidFill>
                <a:latin typeface="+mj-lt"/>
                <a:ea typeface="+mj-ea"/>
                <a:cs typeface="+mj-cs"/>
              </a:rPr>
            </a:br>
            <a:br>
              <a:rPr lang="en-US" b="0" i="0" kern="1200" dirty="0">
                <a:solidFill>
                  <a:srgbClr val="FFFFFF"/>
                </a:solidFill>
                <a:latin typeface="+mj-lt"/>
                <a:ea typeface="+mj-ea"/>
                <a:cs typeface="+mj-cs"/>
              </a:rPr>
            </a:br>
            <a:r>
              <a:rPr lang="en-US" b="0" i="0" kern="1200" dirty="0">
                <a:solidFill>
                  <a:srgbClr val="FFFFFF"/>
                </a:solidFill>
                <a:latin typeface="+mj-lt"/>
                <a:ea typeface="+mj-ea"/>
                <a:cs typeface="+mj-cs"/>
              </a:rPr>
              <a:t> </a:t>
            </a:r>
            <a:r>
              <a:rPr lang="en-US" sz="3600" b="0" i="0" kern="1200" dirty="0">
                <a:solidFill>
                  <a:srgbClr val="FFFFFF"/>
                </a:solidFill>
                <a:latin typeface="+mj-lt"/>
                <a:ea typeface="+mj-ea"/>
                <a:cs typeface="+mj-cs"/>
              </a:rPr>
              <a:t>(Overview Continued)</a:t>
            </a:r>
            <a:endParaRPr lang="en-US" b="0" i="0" kern="1200" dirty="0">
              <a:solidFill>
                <a:srgbClr val="FFFFFF"/>
              </a:solidFill>
              <a:latin typeface="+mj-lt"/>
              <a:ea typeface="+mj-ea"/>
              <a:cs typeface="+mj-cs"/>
            </a:endParaRPr>
          </a:p>
        </p:txBody>
      </p:sp>
      <p:sp>
        <p:nvSpPr>
          <p:cNvPr id="4" name="TextBox 3">
            <a:extLst>
              <a:ext uri="{FF2B5EF4-FFF2-40B4-BE49-F238E27FC236}">
                <a16:creationId xmlns:a16="http://schemas.microsoft.com/office/drawing/2014/main" id="{D04AF0C5-B4CE-AB5A-687F-3E6B16845EA8}"/>
              </a:ext>
            </a:extLst>
          </p:cNvPr>
          <p:cNvSpPr txBox="1"/>
          <p:nvPr/>
        </p:nvSpPr>
        <p:spPr>
          <a:xfrm>
            <a:off x="5204109" y="1645920"/>
            <a:ext cx="5919503" cy="4470821"/>
          </a:xfrm>
          <a:prstGeom prst="rect">
            <a:avLst/>
          </a:prstGeom>
        </p:spPr>
        <p:txBody>
          <a:bodyPr vert="horz" lIns="91440" tIns="45720" rIns="91440" bIns="45720" rtlCol="0">
            <a:normAutofit/>
          </a:bodyPr>
          <a:lstStyle/>
          <a:p>
            <a:pPr marL="285750" indent="-285750">
              <a:lnSpc>
                <a:spcPct val="90000"/>
              </a:lnSpc>
              <a:spcBef>
                <a:spcPts val="1000"/>
              </a:spcBef>
              <a:buClr>
                <a:schemeClr val="bg2">
                  <a:lumMod val="40000"/>
                  <a:lumOff val="60000"/>
                </a:schemeClr>
              </a:buClr>
              <a:buSzPct val="80000"/>
              <a:buFont typeface="Wingdings 3" charset="2"/>
              <a:buChar char=""/>
            </a:pPr>
            <a:endParaRPr lang="en-US" sz="1400" dirty="0">
              <a:effectLst/>
              <a:latin typeface="+mj-lt"/>
              <a:ea typeface="+mj-ea"/>
              <a:cs typeface="+mj-cs"/>
            </a:endParaRPr>
          </a:p>
          <a:p>
            <a:pPr marL="285750" indent="-285750">
              <a:lnSpc>
                <a:spcPct val="90000"/>
              </a:lnSpc>
              <a:spcBef>
                <a:spcPts val="1000"/>
              </a:spcBef>
              <a:buClr>
                <a:schemeClr val="bg2">
                  <a:lumMod val="40000"/>
                  <a:lumOff val="60000"/>
                </a:schemeClr>
              </a:buClr>
              <a:buSzPct val="80000"/>
              <a:buFont typeface="Wingdings 3" charset="2"/>
              <a:buChar char=""/>
            </a:pPr>
            <a:r>
              <a:rPr lang="en-US" sz="1400" dirty="0">
                <a:latin typeface="+mj-lt"/>
                <a:ea typeface="+mj-ea"/>
                <a:cs typeface="+mj-cs"/>
              </a:rPr>
              <a:t>LJAGP direct grant funds may be used for the following reimbursement for allowable expenses dated back to 1/1/22</a:t>
            </a:r>
          </a:p>
          <a:p>
            <a:pPr marL="285750" indent="-285750">
              <a:lnSpc>
                <a:spcPct val="90000"/>
              </a:lnSpc>
              <a:spcBef>
                <a:spcPts val="1000"/>
              </a:spcBef>
              <a:buClr>
                <a:schemeClr val="bg2">
                  <a:lumMod val="40000"/>
                  <a:lumOff val="60000"/>
                </a:schemeClr>
              </a:buClr>
              <a:buSzPct val="80000"/>
              <a:buFont typeface="Wingdings 3" charset="2"/>
              <a:buChar char=""/>
            </a:pPr>
            <a:endParaRPr lang="en-US" sz="1400" dirty="0">
              <a:latin typeface="+mj-lt"/>
              <a:ea typeface="+mj-ea"/>
              <a:cs typeface="+mj-cs"/>
            </a:endParaRPr>
          </a:p>
          <a:p>
            <a:pPr marL="285750" indent="-285750">
              <a:lnSpc>
                <a:spcPct val="90000"/>
              </a:lnSpc>
              <a:spcBef>
                <a:spcPts val="1000"/>
              </a:spcBef>
              <a:buClr>
                <a:schemeClr val="bg2">
                  <a:lumMod val="40000"/>
                  <a:lumOff val="60000"/>
                </a:schemeClr>
              </a:buClr>
              <a:buSzPct val="80000"/>
              <a:buFont typeface="Wingdings 3" charset="2"/>
              <a:buChar char=""/>
            </a:pPr>
            <a:r>
              <a:rPr lang="en-US" sz="1400" dirty="0">
                <a:effectLst/>
                <a:latin typeface="+mj-lt"/>
                <a:ea typeface="+mj-ea"/>
                <a:cs typeface="+mj-cs"/>
              </a:rPr>
              <a:t>The LJAGP Direct Grant Application period will open on March 1, 2024, at 12:01 am</a:t>
            </a:r>
          </a:p>
          <a:p>
            <a:pPr marL="285750" indent="-285750">
              <a:lnSpc>
                <a:spcPct val="90000"/>
              </a:lnSpc>
              <a:spcBef>
                <a:spcPts val="1000"/>
              </a:spcBef>
              <a:buClr>
                <a:schemeClr val="bg2">
                  <a:lumMod val="40000"/>
                  <a:lumOff val="60000"/>
                </a:schemeClr>
              </a:buClr>
              <a:buSzPct val="80000"/>
              <a:buFont typeface="Wingdings 3" charset="2"/>
              <a:buChar char=""/>
            </a:pPr>
            <a:endParaRPr lang="en-US" sz="1400" dirty="0">
              <a:latin typeface="+mj-lt"/>
              <a:ea typeface="+mj-ea"/>
              <a:cs typeface="+mj-cs"/>
            </a:endParaRPr>
          </a:p>
          <a:p>
            <a:pPr marL="285750" indent="-285750">
              <a:lnSpc>
                <a:spcPct val="90000"/>
              </a:lnSpc>
              <a:spcBef>
                <a:spcPts val="1000"/>
              </a:spcBef>
              <a:buClr>
                <a:schemeClr val="bg2">
                  <a:lumMod val="40000"/>
                  <a:lumOff val="60000"/>
                </a:schemeClr>
              </a:buClr>
              <a:buSzPct val="80000"/>
              <a:buFont typeface="Wingdings 3" charset="2"/>
              <a:buChar char=""/>
            </a:pPr>
            <a:r>
              <a:rPr lang="en-US" sz="1400" dirty="0">
                <a:effectLst/>
                <a:latin typeface="+mj-lt"/>
                <a:ea typeface="+mj-ea"/>
                <a:cs typeface="+mj-cs"/>
              </a:rPr>
              <a:t>Applications will be available on the MCD website</a:t>
            </a:r>
          </a:p>
          <a:p>
            <a:pPr marL="285750" indent="-285750">
              <a:lnSpc>
                <a:spcPct val="90000"/>
              </a:lnSpc>
              <a:spcBef>
                <a:spcPts val="1000"/>
              </a:spcBef>
              <a:buClr>
                <a:schemeClr val="bg2">
                  <a:lumMod val="40000"/>
                  <a:lumOff val="60000"/>
                </a:schemeClr>
              </a:buClr>
              <a:buSzPct val="80000"/>
              <a:buFont typeface="Wingdings 3" charset="2"/>
              <a:buChar char=""/>
            </a:pPr>
            <a:endParaRPr lang="en-US" sz="1400" dirty="0">
              <a:effectLst/>
              <a:latin typeface="+mj-lt"/>
              <a:ea typeface="+mj-ea"/>
              <a:cs typeface="+mj-cs"/>
            </a:endParaRPr>
          </a:p>
          <a:p>
            <a:pPr marL="285750" indent="-285750">
              <a:lnSpc>
                <a:spcPct val="90000"/>
              </a:lnSpc>
              <a:spcBef>
                <a:spcPts val="1000"/>
              </a:spcBef>
              <a:buClr>
                <a:schemeClr val="bg2">
                  <a:lumMod val="40000"/>
                  <a:lumOff val="60000"/>
                </a:schemeClr>
              </a:buClr>
              <a:buSzPct val="80000"/>
              <a:buFont typeface="Wingdings 3" charset="2"/>
              <a:buChar char=""/>
            </a:pPr>
            <a:r>
              <a:rPr lang="en-US" sz="1400" dirty="0">
                <a:latin typeface="+mj-lt"/>
                <a:ea typeface="+mj-ea"/>
                <a:cs typeface="+mj-cs"/>
              </a:rPr>
              <a:t>The Grant Application </a:t>
            </a:r>
            <a:r>
              <a:rPr lang="en-US" sz="1400" dirty="0">
                <a:effectLst/>
                <a:latin typeface="+mj-lt"/>
                <a:ea typeface="+mj-ea"/>
                <a:cs typeface="+mj-cs"/>
              </a:rPr>
              <a:t>will remain open until the Department reaches 400 submissions</a:t>
            </a:r>
          </a:p>
          <a:p>
            <a:pPr marL="285750" indent="-285750">
              <a:lnSpc>
                <a:spcPct val="90000"/>
              </a:lnSpc>
              <a:spcBef>
                <a:spcPts val="1000"/>
              </a:spcBef>
              <a:buClr>
                <a:schemeClr val="bg2">
                  <a:lumMod val="40000"/>
                  <a:lumOff val="60000"/>
                </a:schemeClr>
              </a:buClr>
              <a:buSzPct val="80000"/>
              <a:buFont typeface="Wingdings 3" charset="2"/>
              <a:buChar char=""/>
            </a:pPr>
            <a:endParaRPr lang="en-US" sz="1400" dirty="0">
              <a:effectLst/>
              <a:latin typeface="+mj-lt"/>
              <a:ea typeface="+mj-ea"/>
              <a:cs typeface="+mj-cs"/>
            </a:endParaRPr>
          </a:p>
          <a:p>
            <a:pPr marL="285750" indent="-285750">
              <a:lnSpc>
                <a:spcPct val="90000"/>
              </a:lnSpc>
              <a:spcBef>
                <a:spcPts val="1000"/>
              </a:spcBef>
              <a:buClr>
                <a:schemeClr val="bg2">
                  <a:lumMod val="40000"/>
                  <a:lumOff val="60000"/>
                </a:schemeClr>
              </a:buClr>
              <a:buSzPct val="80000"/>
              <a:buFont typeface="Wingdings 3" charset="2"/>
              <a:buChar char=""/>
            </a:pPr>
            <a:r>
              <a:rPr lang="en-US" sz="1400" dirty="0">
                <a:effectLst/>
                <a:latin typeface="+mj-lt"/>
                <a:ea typeface="+mj-ea"/>
                <a:cs typeface="+mj-cs"/>
              </a:rPr>
              <a:t>The application window may reopen if all grant funds have not been awarded after review of the original 400 applications</a:t>
            </a:r>
            <a:endParaRPr lang="en-US" sz="1400" dirty="0">
              <a:latin typeface="+mj-lt"/>
              <a:ea typeface="+mj-ea"/>
              <a:cs typeface="+mj-cs"/>
            </a:endParaRPr>
          </a:p>
        </p:txBody>
      </p:sp>
    </p:spTree>
    <p:extLst>
      <p:ext uri="{BB962C8B-B14F-4D97-AF65-F5344CB8AC3E}">
        <p14:creationId xmlns:p14="http://schemas.microsoft.com/office/powerpoint/2010/main" val="3002725725"/>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16010-3054-FB4C-7041-7FC04F479534}"/>
              </a:ext>
            </a:extLst>
          </p:cNvPr>
          <p:cNvSpPr>
            <a:spLocks noGrp="1"/>
          </p:cNvSpPr>
          <p:nvPr>
            <p:ph type="title"/>
          </p:nvPr>
        </p:nvSpPr>
        <p:spPr>
          <a:xfrm>
            <a:off x="653143" y="1645920"/>
            <a:ext cx="3522879" cy="4470821"/>
          </a:xfrm>
        </p:spPr>
        <p:txBody>
          <a:bodyPr vert="horz" lIns="91440" tIns="45720" rIns="91440" bIns="45720" rtlCol="0" anchor="t">
            <a:normAutofit/>
          </a:bodyPr>
          <a:lstStyle/>
          <a:p>
            <a:pPr algn="r"/>
            <a:r>
              <a:rPr lang="en-US" dirty="0">
                <a:solidFill>
                  <a:srgbClr val="FFFFFF"/>
                </a:solidFill>
              </a:rPr>
              <a:t>LJAGP Program Guidelines (Equity)</a:t>
            </a:r>
            <a:endParaRPr lang="en-US" b="0" i="0" kern="1200" dirty="0">
              <a:solidFill>
                <a:srgbClr val="FFFFFF"/>
              </a:solidFill>
              <a:latin typeface="+mj-lt"/>
              <a:ea typeface="+mj-ea"/>
              <a:cs typeface="+mj-cs"/>
            </a:endParaRPr>
          </a:p>
        </p:txBody>
      </p:sp>
      <p:sp>
        <p:nvSpPr>
          <p:cNvPr id="4" name="TextBox 3">
            <a:extLst>
              <a:ext uri="{FF2B5EF4-FFF2-40B4-BE49-F238E27FC236}">
                <a16:creationId xmlns:a16="http://schemas.microsoft.com/office/drawing/2014/main" id="{B6A719EB-FEC8-6D01-FBDF-895D95EDE57C}"/>
              </a:ext>
            </a:extLst>
          </p:cNvPr>
          <p:cNvSpPr txBox="1"/>
          <p:nvPr/>
        </p:nvSpPr>
        <p:spPr>
          <a:xfrm>
            <a:off x="5204109" y="1645920"/>
            <a:ext cx="5919503" cy="4470821"/>
          </a:xfrm>
          <a:prstGeom prst="rect">
            <a:avLst/>
          </a:prstGeom>
        </p:spPr>
        <p:txBody>
          <a:bodyPr vert="horz" lIns="91440" tIns="45720" rIns="91440" bIns="45720" rtlCol="0" anchor="t">
            <a:normAutofit/>
          </a:bodyPr>
          <a:lstStyle/>
          <a:p>
            <a:pPr>
              <a:lnSpc>
                <a:spcPct val="90000"/>
              </a:lnSpc>
              <a:spcBef>
                <a:spcPts val="1000"/>
              </a:spcBef>
              <a:buClr>
                <a:schemeClr val="bg2">
                  <a:lumMod val="40000"/>
                  <a:lumOff val="60000"/>
                </a:schemeClr>
              </a:buClr>
              <a:buSzPct val="80000"/>
              <a:buFont typeface="Wingdings 3" charset="2"/>
              <a:buChar char=""/>
            </a:pPr>
            <a:r>
              <a:rPr lang="en-US" sz="1600" dirty="0"/>
              <a:t> The grant calls for the prioritization of locally designated Equity operators with State Provisional licenses. To this end the County will allocate 25% of Direct Grant funding ($1.2M) exclusively to verified local or State licensed Equity Operators. The remaining 75% of Direct Grant funding ($3.6M), will be available for both equity and non-equity applicants and will be processed and distributed in the order they are received. </a:t>
            </a:r>
          </a:p>
          <a:p>
            <a:pPr>
              <a:lnSpc>
                <a:spcPct val="90000"/>
              </a:lnSpc>
              <a:spcBef>
                <a:spcPts val="1000"/>
              </a:spcBef>
              <a:buClr>
                <a:schemeClr val="bg2">
                  <a:lumMod val="40000"/>
                  <a:lumOff val="60000"/>
                </a:schemeClr>
              </a:buClr>
              <a:buSzPct val="80000"/>
              <a:buFont typeface="Wingdings 3" charset="2"/>
              <a:buChar char=""/>
            </a:pPr>
            <a:r>
              <a:rPr lang="en-US" sz="1600" dirty="0"/>
              <a:t>As a part of the direct grant application, equity applicants will be required to submit a copy of their equity eligibility certificate.</a:t>
            </a:r>
          </a:p>
          <a:p>
            <a:pPr>
              <a:lnSpc>
                <a:spcPct val="90000"/>
              </a:lnSpc>
              <a:spcBef>
                <a:spcPts val="1000"/>
              </a:spcBef>
              <a:buClr>
                <a:schemeClr val="bg2">
                  <a:lumMod val="40000"/>
                  <a:lumOff val="60000"/>
                </a:schemeClr>
              </a:buClr>
              <a:buSzPct val="80000"/>
              <a:buFont typeface="Wingdings 3" charset="2"/>
              <a:buChar char=""/>
            </a:pPr>
            <a:r>
              <a:rPr lang="en-US" sz="1600" dirty="0"/>
              <a:t>If an applicant would like to apply to be equity certified, this can be done during the LJAGP application process. </a:t>
            </a:r>
          </a:p>
          <a:p>
            <a:pPr>
              <a:lnSpc>
                <a:spcPct val="90000"/>
              </a:lnSpc>
              <a:spcBef>
                <a:spcPts val="1000"/>
              </a:spcBef>
              <a:buClr>
                <a:schemeClr val="bg2">
                  <a:lumMod val="40000"/>
                  <a:lumOff val="60000"/>
                </a:schemeClr>
              </a:buClr>
              <a:buSzPct val="80000"/>
              <a:buFont typeface="Wingdings 3" charset="2"/>
              <a:buChar char=""/>
            </a:pPr>
            <a:r>
              <a:rPr lang="en-US" sz="1600" dirty="0"/>
              <a:t>The Department will review equity applications and provide applicants equity certifications if applicable.</a:t>
            </a:r>
          </a:p>
        </p:txBody>
      </p:sp>
    </p:spTree>
    <p:extLst>
      <p:ext uri="{BB962C8B-B14F-4D97-AF65-F5344CB8AC3E}">
        <p14:creationId xmlns:p14="http://schemas.microsoft.com/office/powerpoint/2010/main" val="621934644"/>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16010-3054-FB4C-7041-7FC04F479534}"/>
              </a:ext>
            </a:extLst>
          </p:cNvPr>
          <p:cNvSpPr>
            <a:spLocks noGrp="1"/>
          </p:cNvSpPr>
          <p:nvPr>
            <p:ph type="title"/>
          </p:nvPr>
        </p:nvSpPr>
        <p:spPr>
          <a:xfrm>
            <a:off x="806195" y="804672"/>
            <a:ext cx="3521359" cy="5248656"/>
          </a:xfrm>
        </p:spPr>
        <p:txBody>
          <a:bodyPr vert="horz" lIns="91440" tIns="45720" rIns="91440" bIns="45720" rtlCol="0" anchor="ctr">
            <a:normAutofit/>
          </a:bodyPr>
          <a:lstStyle/>
          <a:p>
            <a:pPr algn="ctr"/>
            <a:r>
              <a:rPr lang="en-US" b="0" i="0" kern="1200" dirty="0">
                <a:solidFill>
                  <a:schemeClr val="tx1"/>
                </a:solidFill>
                <a:latin typeface="+mj-lt"/>
                <a:ea typeface="+mj-ea"/>
                <a:cs typeface="+mj-cs"/>
              </a:rPr>
              <a:t>LJAGP</a:t>
            </a:r>
            <a:br>
              <a:rPr lang="en-US" b="0" i="0" kern="1200" dirty="0">
                <a:solidFill>
                  <a:schemeClr val="tx1"/>
                </a:solidFill>
                <a:latin typeface="+mj-lt"/>
                <a:ea typeface="+mj-ea"/>
                <a:cs typeface="+mj-cs"/>
              </a:rPr>
            </a:br>
            <a:r>
              <a:rPr lang="en-US" b="0" i="0" kern="1200" dirty="0">
                <a:solidFill>
                  <a:schemeClr val="tx1"/>
                </a:solidFill>
                <a:latin typeface="+mj-lt"/>
                <a:ea typeface="+mj-ea"/>
                <a:cs typeface="+mj-cs"/>
              </a:rPr>
              <a:t>Program Guidelines (Equity Certificat</a:t>
            </a:r>
            <a:r>
              <a:rPr lang="en-US" dirty="0">
                <a:solidFill>
                  <a:schemeClr val="tx1"/>
                </a:solidFill>
              </a:rPr>
              <a:t>e Example</a:t>
            </a:r>
            <a:r>
              <a:rPr lang="en-US" b="0" i="0" kern="1200" dirty="0">
                <a:solidFill>
                  <a:schemeClr val="tx1"/>
                </a:solidFill>
                <a:latin typeface="+mj-lt"/>
                <a:ea typeface="+mj-ea"/>
                <a:cs typeface="+mj-cs"/>
              </a:rPr>
              <a:t>)</a:t>
            </a:r>
          </a:p>
        </p:txBody>
      </p:sp>
      <p:sp>
        <p:nvSpPr>
          <p:cNvPr id="4" name="TextBox 3">
            <a:extLst>
              <a:ext uri="{FF2B5EF4-FFF2-40B4-BE49-F238E27FC236}">
                <a16:creationId xmlns:a16="http://schemas.microsoft.com/office/drawing/2014/main" id="{B6A719EB-FEC8-6D01-FBDF-895D95EDE57C}"/>
              </a:ext>
            </a:extLst>
          </p:cNvPr>
          <p:cNvSpPr txBox="1"/>
          <p:nvPr/>
        </p:nvSpPr>
        <p:spPr>
          <a:xfrm>
            <a:off x="4975861" y="804671"/>
            <a:ext cx="6399930" cy="5248657"/>
          </a:xfrm>
          <a:prstGeom prst="rect">
            <a:avLst/>
          </a:prstGeom>
        </p:spPr>
        <p:txBody>
          <a:bodyPr vert="horz" lIns="91440" tIns="45720" rIns="91440" bIns="45720" rtlCol="0" anchor="ctr">
            <a:normAutofit/>
          </a:bodyPr>
          <a:lstStyle/>
          <a:p>
            <a:pPr>
              <a:spcBef>
                <a:spcPts val="1000"/>
              </a:spcBef>
              <a:buClr>
                <a:schemeClr val="bg2">
                  <a:lumMod val="40000"/>
                  <a:lumOff val="60000"/>
                </a:schemeClr>
              </a:buClr>
              <a:buSzPct val="80000"/>
              <a:buFont typeface="Wingdings 3" charset="2"/>
              <a:buChar char=""/>
            </a:pPr>
            <a:endParaRPr lang="en-US" dirty="0">
              <a:effectLst/>
              <a:latin typeface="+mj-lt"/>
              <a:ea typeface="+mj-ea"/>
              <a:cs typeface="+mj-cs"/>
            </a:endParaRPr>
          </a:p>
        </p:txBody>
      </p:sp>
      <p:pic>
        <p:nvPicPr>
          <p:cNvPr id="5" name="Picture 4">
            <a:extLst>
              <a:ext uri="{FF2B5EF4-FFF2-40B4-BE49-F238E27FC236}">
                <a16:creationId xmlns:a16="http://schemas.microsoft.com/office/drawing/2014/main" id="{8F482FB9-EB73-6694-FD01-DD94479008DE}"/>
              </a:ext>
            </a:extLst>
          </p:cNvPr>
          <p:cNvPicPr>
            <a:picLocks noChangeAspect="1"/>
          </p:cNvPicPr>
          <p:nvPr/>
        </p:nvPicPr>
        <p:blipFill>
          <a:blip r:embed="rId3"/>
          <a:stretch>
            <a:fillRect/>
          </a:stretch>
        </p:blipFill>
        <p:spPr>
          <a:xfrm>
            <a:off x="4797557" y="701427"/>
            <a:ext cx="6578234" cy="5447489"/>
          </a:xfrm>
          <a:prstGeom prst="rect">
            <a:avLst/>
          </a:prstGeom>
        </p:spPr>
      </p:pic>
    </p:spTree>
    <p:extLst>
      <p:ext uri="{BB962C8B-B14F-4D97-AF65-F5344CB8AC3E}">
        <p14:creationId xmlns:p14="http://schemas.microsoft.com/office/powerpoint/2010/main" val="3656910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E2ABE-5341-C0F0-755F-43633DFB5745}"/>
              </a:ext>
            </a:extLst>
          </p:cNvPr>
          <p:cNvSpPr>
            <a:spLocks noGrp="1"/>
          </p:cNvSpPr>
          <p:nvPr>
            <p:ph type="title"/>
          </p:nvPr>
        </p:nvSpPr>
        <p:spPr>
          <a:xfrm>
            <a:off x="647701" y="2480552"/>
            <a:ext cx="3339281" cy="2283251"/>
          </a:xfrm>
        </p:spPr>
        <p:txBody>
          <a:bodyPr vert="horz" lIns="91440" tIns="45720" rIns="91440" bIns="45720" rtlCol="0" anchor="b">
            <a:noAutofit/>
          </a:bodyPr>
          <a:lstStyle/>
          <a:p>
            <a:r>
              <a:rPr lang="en-US" sz="4000" dirty="0"/>
              <a:t>LJAGP</a:t>
            </a:r>
            <a:br>
              <a:rPr lang="en-US" sz="4000" dirty="0"/>
            </a:br>
            <a:r>
              <a:rPr lang="en-US" sz="4000" dirty="0"/>
              <a:t>Application Review</a:t>
            </a:r>
          </a:p>
        </p:txBody>
      </p:sp>
      <p:pic>
        <p:nvPicPr>
          <p:cNvPr id="4" name="Picture 3" descr="Text&#10;&#10;Description automatically generated">
            <a:extLst>
              <a:ext uri="{FF2B5EF4-FFF2-40B4-BE49-F238E27FC236}">
                <a16:creationId xmlns:a16="http://schemas.microsoft.com/office/drawing/2014/main" id="{129CF239-C1D7-9188-8EB4-4BFB638E7B42}"/>
              </a:ext>
            </a:extLst>
          </p:cNvPr>
          <p:cNvPicPr>
            <a:picLocks noChangeAspect="1"/>
          </p:cNvPicPr>
          <p:nvPr/>
        </p:nvPicPr>
        <p:blipFill rotWithShape="1">
          <a:blip r:embed="rId3">
            <a:extLst>
              <a:ext uri="{28A0092B-C50C-407E-A947-70E740481C1C}">
                <a14:useLocalDpi xmlns:a14="http://schemas.microsoft.com/office/drawing/2010/main" val="0"/>
              </a:ext>
            </a:extLst>
          </a:blip>
          <a:srcRect r="9363"/>
          <a:stretch/>
        </p:blipFill>
        <p:spPr>
          <a:xfrm>
            <a:off x="4634682" y="10"/>
            <a:ext cx="7557319" cy="6857990"/>
          </a:xfrm>
          <a:prstGeom prst="rect">
            <a:avLst/>
          </a:prstGeom>
        </p:spPr>
      </p:pic>
    </p:spTree>
    <p:extLst>
      <p:ext uri="{BB962C8B-B14F-4D97-AF65-F5344CB8AC3E}">
        <p14:creationId xmlns:p14="http://schemas.microsoft.com/office/powerpoint/2010/main" val="225457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E2ABE-5341-C0F0-755F-43633DFB5745}"/>
              </a:ext>
            </a:extLst>
          </p:cNvPr>
          <p:cNvSpPr>
            <a:spLocks noGrp="1"/>
          </p:cNvSpPr>
          <p:nvPr>
            <p:ph type="title"/>
          </p:nvPr>
        </p:nvSpPr>
        <p:spPr>
          <a:xfrm>
            <a:off x="647701" y="1454964"/>
            <a:ext cx="3339281" cy="3308840"/>
          </a:xfrm>
        </p:spPr>
        <p:txBody>
          <a:bodyPr vert="horz" lIns="91440" tIns="45720" rIns="91440" bIns="45720" rtlCol="0" anchor="b">
            <a:normAutofit/>
          </a:bodyPr>
          <a:lstStyle/>
          <a:p>
            <a:r>
              <a:rPr lang="en-US" dirty="0"/>
              <a:t>LJAGP</a:t>
            </a:r>
            <a:br>
              <a:rPr lang="en-US" dirty="0"/>
            </a:br>
            <a:r>
              <a:rPr lang="en-US" dirty="0"/>
              <a:t>Application Review</a:t>
            </a:r>
          </a:p>
        </p:txBody>
      </p:sp>
      <p:pic>
        <p:nvPicPr>
          <p:cNvPr id="5" name="Picture 4" descr="Graphical user interface, text, application&#10;&#10;Description automatically generated">
            <a:extLst>
              <a:ext uri="{FF2B5EF4-FFF2-40B4-BE49-F238E27FC236}">
                <a16:creationId xmlns:a16="http://schemas.microsoft.com/office/drawing/2014/main" id="{83EC9E94-B022-A389-8E00-E70C25D44C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9791" y="0"/>
            <a:ext cx="7342210" cy="6858000"/>
          </a:xfrm>
          <a:prstGeom prst="rect">
            <a:avLst/>
          </a:prstGeom>
        </p:spPr>
      </p:pic>
    </p:spTree>
    <p:extLst>
      <p:ext uri="{BB962C8B-B14F-4D97-AF65-F5344CB8AC3E}">
        <p14:creationId xmlns:p14="http://schemas.microsoft.com/office/powerpoint/2010/main" val="106515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E2ABE-5341-C0F0-755F-43633DFB5745}"/>
              </a:ext>
            </a:extLst>
          </p:cNvPr>
          <p:cNvSpPr>
            <a:spLocks noGrp="1"/>
          </p:cNvSpPr>
          <p:nvPr>
            <p:ph type="title"/>
          </p:nvPr>
        </p:nvSpPr>
        <p:spPr>
          <a:xfrm>
            <a:off x="647701" y="1454964"/>
            <a:ext cx="3339281" cy="3308840"/>
          </a:xfrm>
        </p:spPr>
        <p:txBody>
          <a:bodyPr vert="horz" lIns="91440" tIns="45720" rIns="91440" bIns="45720" rtlCol="0" anchor="b">
            <a:normAutofit/>
          </a:bodyPr>
          <a:lstStyle/>
          <a:p>
            <a:r>
              <a:rPr lang="en-US" dirty="0"/>
              <a:t>LJAGP</a:t>
            </a:r>
            <a:br>
              <a:rPr lang="en-US" dirty="0"/>
            </a:br>
            <a:r>
              <a:rPr lang="en-US" dirty="0"/>
              <a:t>Application Review</a:t>
            </a:r>
          </a:p>
        </p:txBody>
      </p:sp>
      <p:pic>
        <p:nvPicPr>
          <p:cNvPr id="5" name="Picture 4" descr="Graphical user interface, text&#10;&#10;Description automatically generated">
            <a:extLst>
              <a:ext uri="{FF2B5EF4-FFF2-40B4-BE49-F238E27FC236}">
                <a16:creationId xmlns:a16="http://schemas.microsoft.com/office/drawing/2014/main" id="{FBD0BFAE-BB5E-F0C1-E2C8-8BE3B35A51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6129" y="0"/>
            <a:ext cx="6155871" cy="6858000"/>
          </a:xfrm>
          <a:prstGeom prst="rect">
            <a:avLst/>
          </a:prstGeom>
        </p:spPr>
      </p:pic>
    </p:spTree>
    <p:extLst>
      <p:ext uri="{BB962C8B-B14F-4D97-AF65-F5344CB8AC3E}">
        <p14:creationId xmlns:p14="http://schemas.microsoft.com/office/powerpoint/2010/main" val="126551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F66C9D2FB1BE247A6AEE94B8EF7EA00" ma:contentTypeVersion="16" ma:contentTypeDescription="Create a new document." ma:contentTypeScope="" ma:versionID="166203a48d94901698cdcd655368d48a">
  <xsd:schema xmlns:xsd="http://www.w3.org/2001/XMLSchema" xmlns:xs="http://www.w3.org/2001/XMLSchema" xmlns:p="http://schemas.microsoft.com/office/2006/metadata/properties" xmlns:ns2="de554406-2f80-4221-97c9-c2c0b0a1a845" xmlns:ns3="4bf9f1eb-7a76-4537-8401-607a0ed6351b" targetNamespace="http://schemas.microsoft.com/office/2006/metadata/properties" ma:root="true" ma:fieldsID="b6b333291967f69d25cbddf6d4e771b4" ns2:_="" ns3:_="">
    <xsd:import namespace="de554406-2f80-4221-97c9-c2c0b0a1a845"/>
    <xsd:import namespace="4bf9f1eb-7a76-4537-8401-607a0ed6351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ObjectDetectorVersions" minOccurs="0"/>
                <xsd:element ref="ns2:MediaLengthInSeconds" minOccurs="0"/>
                <xsd:element ref="ns2:Test"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554406-2f80-4221-97c9-c2c0b0a1a8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707d8121-28d2-48e1-8cab-d2e6a0d3f1a0"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Test" ma:index="22" nillable="true" ma:displayName="Test" ma:default="1" ma:format="Dropdown" ma:internalName="Test">
      <xsd:simpleType>
        <xsd:restriction base="dms:Boolea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f9f1eb-7a76-4537-8401-607a0ed6351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19fda98-16b5-4e87-979d-dd9606e43731}" ma:internalName="TaxCatchAll" ma:showField="CatchAllData" ma:web="4bf9f1eb-7a76-4537-8401-607a0ed6351b">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est xmlns="de554406-2f80-4221-97c9-c2c0b0a1a845">true</Test>
    <TaxCatchAll xmlns="4bf9f1eb-7a76-4537-8401-607a0ed6351b" xsi:nil="true"/>
    <lcf76f155ced4ddcb4097134ff3c332f xmlns="de554406-2f80-4221-97c9-c2c0b0a1a84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FC2433D-D61A-41EB-9926-BCF672638D91}">
  <ds:schemaRefs>
    <ds:schemaRef ds:uri="http://schemas.microsoft.com/sharepoint/v3/contenttype/forms"/>
  </ds:schemaRefs>
</ds:datastoreItem>
</file>

<file path=customXml/itemProps2.xml><?xml version="1.0" encoding="utf-8"?>
<ds:datastoreItem xmlns:ds="http://schemas.openxmlformats.org/officeDocument/2006/customXml" ds:itemID="{549BFA94-D8A7-468A-A5D9-60269A35710D}">
  <ds:schemaRefs>
    <ds:schemaRef ds:uri="4bf9f1eb-7a76-4537-8401-607a0ed6351b"/>
    <ds:schemaRef ds:uri="de554406-2f80-4221-97c9-c2c0b0a1a84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F152D02-6AEC-43AE-827E-BF207D5AC2C7}">
  <ds:schemaRefs>
    <ds:schemaRef ds:uri="de554406-2f80-4221-97c9-c2c0b0a1a845"/>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http://schemas.microsoft.com/office/infopath/2007/PartnerControls"/>
    <ds:schemaRef ds:uri="4bf9f1eb-7a76-4537-8401-607a0ed6351b"/>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1047</TotalTime>
  <Words>3680</Words>
  <Application>Microsoft Office PowerPoint</Application>
  <PresentationFormat>Widescreen</PresentationFormat>
  <Paragraphs>236</Paragraphs>
  <Slides>31</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Century Gothic</vt:lpstr>
      <vt:lpstr>Wingdings</vt:lpstr>
      <vt:lpstr>Wingdings 3</vt:lpstr>
      <vt:lpstr>Ion</vt:lpstr>
      <vt:lpstr>Local Jurisdiction Assistance  Grant Program (“LJAGP”)  Grant Application </vt:lpstr>
      <vt:lpstr>LJAGP Program Overview</vt:lpstr>
      <vt:lpstr>LJAGP Program Guidelines (Overview)</vt:lpstr>
      <vt:lpstr>Program Guidelines   (Overview Continued)</vt:lpstr>
      <vt:lpstr>LJAGP Program Guidelines (Equity)</vt:lpstr>
      <vt:lpstr>LJAGP Program Guidelines (Equity Certificate Example)</vt:lpstr>
      <vt:lpstr>LJAGP Application Review</vt:lpstr>
      <vt:lpstr>LJAGP Application Review</vt:lpstr>
      <vt:lpstr>LJAGP Application Review</vt:lpstr>
      <vt:lpstr>LJAGP Application Materials</vt:lpstr>
      <vt:lpstr>Application Materials</vt:lpstr>
      <vt:lpstr>Application Materials</vt:lpstr>
      <vt:lpstr>Eligible Expenses &amp; Examples  Improving Air Quality and Reducing Greenhouse Gas Emissions</vt:lpstr>
      <vt:lpstr>Eligible Expenses &amp; Examples  Improving Air Quality and Reducing Greenhouse Gas Emissions</vt:lpstr>
      <vt:lpstr>Eligible Expenses &amp; Examples  Improving Air Quality and Reducing Greenhouse Gas Emissions</vt:lpstr>
      <vt:lpstr>Eligible Expenses &amp; Examples  Improving Air Quality and Reducing Greenhouse Gas Emissions</vt:lpstr>
      <vt:lpstr>Eligible Expenses &amp; Examples  Remediation</vt:lpstr>
      <vt:lpstr>Eligible Expenses &amp; Examples  Remediation</vt:lpstr>
      <vt:lpstr>Eligible Expenses &amp; Examples  Premise Modification</vt:lpstr>
      <vt:lpstr>Eligible Expenses &amp; Examples  Premise Modification</vt:lpstr>
      <vt:lpstr>Eligible Expenses &amp; Examples  Hydrology and  Water Quality</vt:lpstr>
      <vt:lpstr>Eligible Expenses &amp; Examples  Hydrology and  Water Quality</vt:lpstr>
      <vt:lpstr>Eligible Expenses &amp; Examples  Hydrology and  Water Quality</vt:lpstr>
      <vt:lpstr>Eligible Expenses &amp; Examples  CEQA and SSHR</vt:lpstr>
      <vt:lpstr>Eligible Expenses &amp; Examples  CEQA and SSHR</vt:lpstr>
      <vt:lpstr>Eligible Expenses &amp; Examples  Other</vt:lpstr>
      <vt:lpstr>Prohibited and Allowable Uses</vt:lpstr>
      <vt:lpstr>LJAGP Example Scenario</vt:lpstr>
      <vt:lpstr>LJAGP Example Scenario</vt:lpstr>
      <vt:lpstr>FAQ </vt:lpstr>
      <vt:lpstr>FAQ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McBurney</dc:creator>
  <cp:lastModifiedBy>Sara McBurney</cp:lastModifiedBy>
  <cp:revision>16</cp:revision>
  <cp:lastPrinted>2024-02-22T21:34:14Z</cp:lastPrinted>
  <dcterms:created xsi:type="dcterms:W3CDTF">2024-02-16T15:44:13Z</dcterms:created>
  <dcterms:modified xsi:type="dcterms:W3CDTF">2024-02-29T18:26:37Z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0x010100CF66C9D2FB1BE247A6AEE94B8EF7EA00</vt:lpwstr>
  </property>
  <property fmtid="{D5CDD505-2E9C-101B-9397-08002B2CF9AE}" pid="3" name="MediaServiceImageTags">
    <vt:lpwstr/>
  </property>
  <property fmtid="{D5CDD505-2E9C-101B-9397-08002B2CF9AE}" pid="4" name="MSIP_Label_defa4170-0d19-0005-0004-bc88714345d2_Enabled">
    <vt:lpwstr>true</vt:lpwstr>
  </property>
  <property fmtid="{D5CDD505-2E9C-101B-9397-08002B2CF9AE}" pid="5" name="MSIP_Label_defa4170-0d19-0005-0004-bc88714345d2_SetDate">
    <vt:lpwstr>2024-02-29T18:26:34Z</vt:lpwstr>
  </property>
  <property fmtid="{D5CDD505-2E9C-101B-9397-08002B2CF9AE}" pid="6" name="MSIP_Label_defa4170-0d19-0005-0004-bc88714345d2_Method">
    <vt:lpwstr>Standard</vt:lpwstr>
  </property>
  <property fmtid="{D5CDD505-2E9C-101B-9397-08002B2CF9AE}" pid="7" name="MSIP_Label_defa4170-0d19-0005-0004-bc88714345d2_Name">
    <vt:lpwstr>defa4170-0d19-0005-0004-bc88714345d2</vt:lpwstr>
  </property>
  <property fmtid="{D5CDD505-2E9C-101B-9397-08002B2CF9AE}" pid="8" name="MSIP_Label_defa4170-0d19-0005-0004-bc88714345d2_SiteId">
    <vt:lpwstr>20545212-faff-42c3-9f9f-e7676c98a7a1</vt:lpwstr>
  </property>
  <property fmtid="{D5CDD505-2E9C-101B-9397-08002B2CF9AE}" pid="9" name="MSIP_Label_defa4170-0d19-0005-0004-bc88714345d2_ActionId">
    <vt:lpwstr>66a0eb32-a227-4d10-8bef-eb368b55c54e</vt:lpwstr>
  </property>
  <property fmtid="{D5CDD505-2E9C-101B-9397-08002B2CF9AE}" pid="10" name="MSIP_Label_defa4170-0d19-0005-0004-bc88714345d2_ContentBits">
    <vt:lpwstr>0</vt:lpwstr>
  </property>
</Properties>
</file>