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4"/>
  </p:sldMasterIdLst>
  <p:notesMasterIdLst>
    <p:notesMasterId r:id="rId14"/>
  </p:notesMasterIdLst>
  <p:sldIdLst>
    <p:sldId id="2147347773" r:id="rId5"/>
    <p:sldId id="329" r:id="rId6"/>
    <p:sldId id="2147347774" r:id="rId7"/>
    <p:sldId id="2147347780" r:id="rId8"/>
    <p:sldId id="2147347781" r:id="rId9"/>
    <p:sldId id="2147347782" r:id="rId10"/>
    <p:sldId id="355" r:id="rId11"/>
    <p:sldId id="2147347783" r:id="rId12"/>
    <p:sldId id="2147347784" r:id="rId13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B116"/>
    <a:srgbClr val="0070C0"/>
    <a:srgbClr val="0083CA"/>
    <a:srgbClr val="FF00FF"/>
    <a:srgbClr val="002060"/>
    <a:srgbClr val="B72025"/>
    <a:srgbClr val="1E285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578" autoAdjust="0"/>
  </p:normalViewPr>
  <p:slideViewPr>
    <p:cSldViewPr snapToGrid="0">
      <p:cViewPr varScale="1">
        <p:scale>
          <a:sx n="65" d="100"/>
          <a:sy n="65" d="100"/>
        </p:scale>
        <p:origin x="91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B6EF932B-C28B-409A-ACFC-C23774A97D4D}" type="datetimeFigureOut">
              <a:rPr lang="en-US" smtClean="0"/>
              <a:t>8/31/2023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518204"/>
            <a:ext cx="5681980" cy="3696712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F25C4DA8-8920-4D75-BB2D-9E355A8AAB3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916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25C4DA8-8920-4D75-BB2D-9E355A8AAB3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919208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25C4DA8-8920-4D75-BB2D-9E355A8AAB3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96920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25C4DA8-8920-4D75-BB2D-9E355A8AAB3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613501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25C4DA8-8920-4D75-BB2D-9E355A8AAB3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153467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System will not allow staff to approve if the parent Permit record has a $ balance. Will give staff an error message.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25C4DA8-8920-4D75-BB2D-9E355A8AAB3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436008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25C4DA8-8920-4D75-BB2D-9E355A8AAB3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9342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5C4DA8-8920-4D75-BB2D-9E355A8AAB36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42531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25C4DA8-8920-4D75-BB2D-9E355A8AAB3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411300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25C4DA8-8920-4D75-BB2D-9E355A8AAB3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692565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1D3D53-547F-9845-F26A-C6A37ABCC1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B37BA9-8971-F20C-CF78-50226F5F22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4336F0-94B9-165A-438D-26959C492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52792-9513-43C1-AFEC-264E030176C8}" type="datetimeFigureOut">
              <a:rPr lang="en-US" smtClean="0"/>
              <a:t>8/31/2023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7A9A88-ABD6-651E-C9DE-25A406FBD1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53FB77-20F6-7DA2-3F4F-446BB4BEF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4747B-DBB2-4ABB-B4DD-00EBFAF92E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100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3EDEFD-FC62-FC84-AD44-C0D6C10818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A6D1FE-E849-3940-57C5-F39BFEC1BD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897920-D79B-C814-D493-1701718A64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52792-9513-43C1-AFEC-264E030176C8}" type="datetimeFigureOut">
              <a:rPr lang="en-US" smtClean="0"/>
              <a:t>8/31/2023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CB892-305D-D083-C28C-E67814B117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FB968B-D7EA-5BFE-5124-54D7D36565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4747B-DBB2-4ABB-B4DD-00EBFAF92E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200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A110CD2-A158-119B-77E9-D77B0D6076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F4571F-C32D-8640-DD58-83E1F43844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D41BF5-39A1-8B92-1370-D3C81EFEEC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52792-9513-43C1-AFEC-264E030176C8}" type="datetimeFigureOut">
              <a:rPr lang="en-US" smtClean="0"/>
              <a:t>8/31/2023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728645-DFFE-3F2C-DFB1-4892679A9B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B62118-5E0E-9001-2550-24CB69EB6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4747B-DBB2-4ABB-B4DD-00EBFAF92E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4691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33155A-BD28-161C-79E2-6A477525CF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9FEF37-FBBE-9DD4-47B4-C6677D18DD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A9EE4-8119-3B7D-5881-523E35FA0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52792-9513-43C1-AFEC-264E030176C8}" type="datetimeFigureOut">
              <a:rPr lang="en-US" smtClean="0"/>
              <a:t>8/31/2023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B7D52E-CBFF-9C3B-3403-37B6C3205C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E84A5C-94E6-4A3C-FE2D-101AA5FEFB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4747B-DBB2-4ABB-B4DD-00EBFAF92E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3780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70667C-9CB9-96A9-59CA-B6F8832CC3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B02E4A-78BF-C27C-E107-C8DDE0ADBC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651524-FFBD-9C33-1ABF-148E8741CF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52792-9513-43C1-AFEC-264E030176C8}" type="datetimeFigureOut">
              <a:rPr lang="en-US" smtClean="0"/>
              <a:t>8/31/2023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438CF8-AE22-49CD-3387-D459B1DA6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9F0A12-3270-3C56-930D-6FA2A41415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4747B-DBB2-4ABB-B4DD-00EBFAF92E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4161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451DBE-E2C2-97DC-1DB7-C66D8C9FA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83B181-66A5-090E-80F0-4C6FFAF88B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E06F61-A25F-A612-955B-BC7AB263C3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CADC14-9E03-2320-5ECA-9774BBA47D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52792-9513-43C1-AFEC-264E030176C8}" type="datetimeFigureOut">
              <a:rPr lang="en-US" smtClean="0"/>
              <a:t>8/31/2023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6A1115-3D27-F15F-B2A7-9578EDFC15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C93020-A4D9-2AF6-6858-477A1FBF1B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4747B-DBB2-4ABB-B4DD-00EBFAF92E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4082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D7BD91-A347-CCF8-336F-99461A104D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2427A1-C60B-43F4-9445-CD7F81FB9C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057BC3-54AD-0A99-4922-918B260699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E34DEF3-EF6D-4B7F-8CEF-5C0FC65E7E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C735BCA-7B77-00C5-1BBB-E3F08BC032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00F7F8-2A73-F46D-CF46-2CE54F0557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52792-9513-43C1-AFEC-264E030176C8}" type="datetimeFigureOut">
              <a:rPr lang="en-US" smtClean="0"/>
              <a:t>8/31/2023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9E295FE-F13A-D9CB-DE2E-3D6268ED3A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ED34ABD-ADCA-AEBF-8F26-20785D73B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4747B-DBB2-4ABB-B4DD-00EBFAF92E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7678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D869A7-B235-622E-8371-2B83FA0EA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77661C-ACDE-1F08-3770-0DCB98231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52792-9513-43C1-AFEC-264E030176C8}" type="datetimeFigureOut">
              <a:rPr lang="en-US" smtClean="0"/>
              <a:t>8/31/2023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E10628-537C-F4AD-6547-B5840478F2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73B346-B635-9A7C-52AF-FD4063487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4747B-DBB2-4ABB-B4DD-00EBFAF92E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5715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DD1CCE3-5CE9-1F89-479E-4EFDF36CF9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52792-9513-43C1-AFEC-264E030176C8}" type="datetimeFigureOut">
              <a:rPr lang="en-US" smtClean="0"/>
              <a:t>8/31/2023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2C00AE0-D171-D279-E5D5-28E2249813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9D5A88-ADCE-1648-965A-25B551C34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4747B-DBB2-4ABB-B4DD-00EBFAF92E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400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73A57B-AA8B-A085-EB34-5729A64C99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57C308-9281-2A01-5613-1FC8C4A636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4C17A3-3AEA-813F-3313-1385C75423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7C99EB-091F-B9BB-5A00-8EF44404C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52792-9513-43C1-AFEC-264E030176C8}" type="datetimeFigureOut">
              <a:rPr lang="en-US" smtClean="0"/>
              <a:t>8/31/2023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4733C9-61CA-6C13-0E81-65E9E6736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CD5723-40D4-AC28-7E55-C1B2FE622B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4747B-DBB2-4ABB-B4DD-00EBFAF92E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5482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B86800-2B1F-D1AD-7993-8E10CA79D3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E9DCBAE-8C68-7DD9-88F2-8D3F7B45CF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5434C4-3379-9639-AD0C-60246718DD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4BD0A5-C576-5ED9-6580-1D21122A35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52792-9513-43C1-AFEC-264E030176C8}" type="datetimeFigureOut">
              <a:rPr lang="en-US" smtClean="0"/>
              <a:t>8/31/2023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EE06D2-7F65-989E-1362-6E4080E7DD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48000F-37C0-B678-ED6B-F10314503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4747B-DBB2-4ABB-B4DD-00EBFAF92E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806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9A9A0DF-ACEC-A2CC-3ECE-A34E775C31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7CD7E1-A034-6F18-8430-1BAE5DA413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020F87-9F65-0CC7-CDBB-E00EB4B895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152792-9513-43C1-AFEC-264E030176C8}" type="datetimeFigureOut">
              <a:rPr lang="en-US" smtClean="0"/>
              <a:t>8/31/2023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5C20CD-C640-FF50-DFED-ADF0B776E9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00A067-7816-29AF-0BA6-277ABE237F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14747B-DBB2-4ABB-B4DD-00EBFAF92E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73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es.wikipedia.org/wiki/Archivo:Seal_of_Mendocino_County,_California.png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4FC8309-699E-3D6D-824A-74C92BB7E34E}"/>
              </a:ext>
            </a:extLst>
          </p:cNvPr>
          <p:cNvSpPr/>
          <p:nvPr/>
        </p:nvSpPr>
        <p:spPr>
          <a:xfrm>
            <a:off x="0" y="0"/>
            <a:ext cx="12269037" cy="698360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1EC644F-9CF5-4C82-9642-679A4717B7ED}"/>
              </a:ext>
            </a:extLst>
          </p:cNvPr>
          <p:cNvCxnSpPr>
            <a:cxnSpLocks/>
          </p:cNvCxnSpPr>
          <p:nvPr/>
        </p:nvCxnSpPr>
        <p:spPr>
          <a:xfrm>
            <a:off x="725865" y="5551697"/>
            <a:ext cx="11466135" cy="0"/>
          </a:xfrm>
          <a:prstGeom prst="line">
            <a:avLst/>
          </a:prstGeom>
          <a:ln w="57150">
            <a:solidFill>
              <a:srgbClr val="FCB11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7BB7F0E9-5405-4D7D-A9DE-08079BE6915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840795" y="179106"/>
            <a:ext cx="1256967" cy="71434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659631D-EE6D-6F2A-25BB-D4C0B106B09B}"/>
              </a:ext>
            </a:extLst>
          </p:cNvPr>
          <p:cNvSpPr txBox="1"/>
          <p:nvPr/>
        </p:nvSpPr>
        <p:spPr>
          <a:xfrm>
            <a:off x="0" y="2624987"/>
            <a:ext cx="12192000" cy="212365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Demi Cond" panose="020B0706030402020204" pitchFamily="34" charset="0"/>
                <a:ea typeface="+mn-ea"/>
                <a:cs typeface="+mn-cs"/>
              </a:rPr>
              <a:t>Mendocino County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600" dirty="0">
                <a:solidFill>
                  <a:prstClr val="white"/>
                </a:solidFill>
                <a:latin typeface="Franklin Gothic Demi Cond" panose="020B0706030402020204" pitchFamily="34" charset="0"/>
              </a:rPr>
              <a:t>End User Training</a:t>
            </a:r>
            <a:endParaRPr kumimoji="0" lang="en-US" sz="6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Demi Cond" panose="020B0706030402020204" pitchFamily="34" charset="0"/>
              <a:ea typeface="+mn-ea"/>
              <a:cs typeface="+mn-cs"/>
            </a:endParaRPr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D2FBE805-EA90-3621-ABF0-0C8B4B1C8C8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323703" y="179106"/>
            <a:ext cx="1655762" cy="165576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FB98E270-47D0-F954-CD1F-20257034F33E}"/>
              </a:ext>
            </a:extLst>
          </p:cNvPr>
          <p:cNvSpPr txBox="1"/>
          <p:nvPr/>
        </p:nvSpPr>
        <p:spPr>
          <a:xfrm>
            <a:off x="725865" y="5864214"/>
            <a:ext cx="110366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FCB116"/>
                </a:solidFill>
              </a:rPr>
              <a:t>Class #4 Cannabis Nursery Application, Permit, and Renewal</a:t>
            </a:r>
          </a:p>
        </p:txBody>
      </p:sp>
    </p:spTree>
    <p:extLst>
      <p:ext uri="{BB962C8B-B14F-4D97-AF65-F5344CB8AC3E}">
        <p14:creationId xmlns:p14="http://schemas.microsoft.com/office/powerpoint/2010/main" val="25735597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9C57895-5F7E-4A48-8822-62B02020C98E}"/>
              </a:ext>
            </a:extLst>
          </p:cNvPr>
          <p:cNvSpPr txBox="1"/>
          <p:nvPr/>
        </p:nvSpPr>
        <p:spPr>
          <a:xfrm>
            <a:off x="663981" y="179106"/>
            <a:ext cx="6815579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1E285C"/>
                </a:solidFill>
                <a:effectLst/>
                <a:uLnTx/>
                <a:uFillTx/>
                <a:latin typeface="Franklin Gothic Demi" panose="020B0703020102020204" pitchFamily="34" charset="0"/>
                <a:ea typeface="+mn-ea"/>
                <a:cs typeface="+mn-cs"/>
              </a:rPr>
              <a:t>Agenda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1EC644F-9CF5-4C82-9642-679A4717B7ED}"/>
              </a:ext>
            </a:extLst>
          </p:cNvPr>
          <p:cNvCxnSpPr>
            <a:cxnSpLocks/>
          </p:cNvCxnSpPr>
          <p:nvPr/>
        </p:nvCxnSpPr>
        <p:spPr>
          <a:xfrm>
            <a:off x="742140" y="829559"/>
            <a:ext cx="11449860" cy="0"/>
          </a:xfrm>
          <a:prstGeom prst="line">
            <a:avLst/>
          </a:prstGeom>
          <a:ln w="57150">
            <a:solidFill>
              <a:srgbClr val="FCB11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DD7224F6-EA5F-5EAE-7192-05ABC68D20A2}"/>
              </a:ext>
            </a:extLst>
          </p:cNvPr>
          <p:cNvSpPr txBox="1"/>
          <p:nvPr/>
        </p:nvSpPr>
        <p:spPr>
          <a:xfrm>
            <a:off x="742140" y="1168740"/>
            <a:ext cx="8879842" cy="3761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77190" marR="0" lvl="0" indent="-285750" algn="l" defTabSz="914400" rtl="0" eaLnBrk="1" fontAlgn="ctr" latinLnBrk="0" hangingPunct="1">
              <a:lnSpc>
                <a:spcPct val="2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2800" dirty="0">
                <a:solidFill>
                  <a:srgbClr val="1E285C"/>
                </a:solidFill>
                <a:latin typeface="Franklin Gothic Medium" panose="020B0603020102020204" pitchFamily="34" charset="0"/>
              </a:rPr>
              <a:t>Nursery Record Definitions</a:t>
            </a:r>
          </a:p>
          <a:p>
            <a:pPr marL="377190" marR="0" lvl="0" indent="-285750" algn="l" defTabSz="914400" rtl="0" eaLnBrk="1" fontAlgn="ctr" latinLnBrk="0" hangingPunct="1">
              <a:lnSpc>
                <a:spcPct val="2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1E285C"/>
                </a:solidFill>
                <a:effectLst/>
                <a:uLnTx/>
                <a:uFillTx/>
                <a:latin typeface="Franklin Gothic Medium" panose="020B0603020102020204" pitchFamily="34" charset="0"/>
                <a:ea typeface="+mn-ea"/>
                <a:cs typeface="+mn-cs"/>
              </a:rPr>
              <a:t>Back Office Walkthrough of Records</a:t>
            </a:r>
          </a:p>
          <a:p>
            <a:pPr marL="377190" marR="0" lvl="0" indent="-285750" algn="l" defTabSz="914400" rtl="0" eaLnBrk="1" fontAlgn="ctr" latinLnBrk="0" hangingPunct="1">
              <a:lnSpc>
                <a:spcPct val="2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2800" dirty="0">
                <a:solidFill>
                  <a:srgbClr val="1E285C"/>
                </a:solidFill>
                <a:latin typeface="Franklin Gothic Medium" panose="020B0603020102020204" pitchFamily="34" charset="0"/>
              </a:rPr>
              <a:t>Renewal to Modification Process</a:t>
            </a:r>
          </a:p>
          <a:p>
            <a:pPr marL="91440" marR="0" lvl="0" algn="l" defTabSz="914400" rtl="0" eaLnBrk="1" fontAlgn="ctr" latinLnBrk="0" hangingPunct="1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dirty="0">
              <a:solidFill>
                <a:srgbClr val="1E285C"/>
              </a:solidFill>
              <a:latin typeface="Franklin Gothic Medium" panose="020B0603020102020204" pitchFamily="34" charset="0"/>
            </a:endParaRPr>
          </a:p>
          <a:p>
            <a:pPr marL="548640" lvl="1" fontAlgn="ctr">
              <a:lnSpc>
                <a:spcPct val="115000"/>
              </a:lnSpc>
              <a:spcBef>
                <a:spcPts val="200"/>
              </a:spcBef>
              <a:defRPr/>
            </a:pPr>
            <a:endParaRPr lang="en-US" dirty="0">
              <a:solidFill>
                <a:srgbClr val="1E285C"/>
              </a:solidFill>
              <a:latin typeface="Franklin Gothic Medium" panose="020B0603020102020204" pitchFamily="34" charset="0"/>
            </a:endParaRPr>
          </a:p>
          <a:p>
            <a:pPr marL="834390" lvl="1" indent="-285750" fontAlgn="ctr">
              <a:lnSpc>
                <a:spcPct val="115000"/>
              </a:lnSpc>
              <a:spcBef>
                <a:spcPts val="200"/>
              </a:spcBef>
              <a:buFont typeface="Wingdings" panose="05000000000000000000" pitchFamily="2" charset="2"/>
              <a:buChar char="§"/>
              <a:defRPr/>
            </a:pPr>
            <a:endParaRPr lang="en-US" dirty="0">
              <a:solidFill>
                <a:srgbClr val="1E285C"/>
              </a:solidFill>
              <a:latin typeface="Franklin Gothic Medium" panose="020B0603020102020204" pitchFamily="34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097050A-1970-F613-F87A-7585184A1D0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774777" y="6042719"/>
            <a:ext cx="1256967" cy="714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36423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9C57895-5F7E-4A48-8822-62B02020C98E}"/>
              </a:ext>
            </a:extLst>
          </p:cNvPr>
          <p:cNvSpPr txBox="1"/>
          <p:nvPr/>
        </p:nvSpPr>
        <p:spPr>
          <a:xfrm>
            <a:off x="663981" y="179106"/>
            <a:ext cx="6815579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1E285C"/>
                </a:solidFill>
                <a:effectLst/>
                <a:uLnTx/>
                <a:uFillTx/>
                <a:latin typeface="Franklin Gothic Demi" panose="020B0703020102020204" pitchFamily="34" charset="0"/>
                <a:ea typeface="+mn-ea"/>
                <a:cs typeface="+mn-cs"/>
              </a:rPr>
              <a:t>Record Definitions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1EC644F-9CF5-4C82-9642-679A4717B7ED}"/>
              </a:ext>
            </a:extLst>
          </p:cNvPr>
          <p:cNvCxnSpPr>
            <a:cxnSpLocks/>
          </p:cNvCxnSpPr>
          <p:nvPr/>
        </p:nvCxnSpPr>
        <p:spPr>
          <a:xfrm>
            <a:off x="742140" y="829559"/>
            <a:ext cx="11449860" cy="0"/>
          </a:xfrm>
          <a:prstGeom prst="line">
            <a:avLst/>
          </a:prstGeom>
          <a:ln w="57150">
            <a:solidFill>
              <a:srgbClr val="FCB11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8097050A-1970-F613-F87A-7585184A1D0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774777" y="6042719"/>
            <a:ext cx="1256967" cy="71434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8A7EBB3-06D5-4884-9CC2-8584BE95C3B1}"/>
              </a:ext>
            </a:extLst>
          </p:cNvPr>
          <p:cNvSpPr txBox="1"/>
          <p:nvPr/>
        </p:nvSpPr>
        <p:spPr>
          <a:xfrm>
            <a:off x="663981" y="1179131"/>
            <a:ext cx="6117121" cy="3147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" marR="0" lvl="0" algn="l" defTabSz="914400" rtl="0" eaLnBrk="1" fontAlgn="ctr" latinLnBrk="0" hangingPunct="1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dirty="0">
                <a:solidFill>
                  <a:srgbClr val="002060"/>
                </a:solidFill>
                <a:latin typeface="Franklin Gothic Demi" panose="020B0703020102020204" pitchFamily="34" charset="0"/>
              </a:rPr>
              <a:t>Cannabis Nursery Records</a:t>
            </a:r>
          </a:p>
          <a:p>
            <a:pPr marL="514350" marR="0" lvl="0" indent="-514350" fontAlgn="ctr">
              <a:lnSpc>
                <a:spcPct val="115000"/>
              </a:lnSpc>
              <a:spcBef>
                <a:spcPts val="200"/>
              </a:spcBef>
              <a:spcAft>
                <a:spcPts val="800"/>
              </a:spcAft>
              <a:buClr>
                <a:srgbClr val="0083CA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2800" dirty="0">
                <a:solidFill>
                  <a:srgbClr val="1E285C"/>
                </a:solidFill>
                <a:latin typeface="Franklin Gothic Book"/>
              </a:rPr>
              <a:t>Application</a:t>
            </a:r>
          </a:p>
          <a:p>
            <a:pPr marL="514350" marR="0" lvl="0" indent="-514350" fontAlgn="ctr">
              <a:lnSpc>
                <a:spcPct val="115000"/>
              </a:lnSpc>
              <a:spcBef>
                <a:spcPts val="200"/>
              </a:spcBef>
              <a:spcAft>
                <a:spcPts val="800"/>
              </a:spcAft>
              <a:buClr>
                <a:srgbClr val="0083CA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2800" dirty="0">
                <a:solidFill>
                  <a:srgbClr val="1E285C"/>
                </a:solidFill>
                <a:latin typeface="Franklin Gothic Book"/>
              </a:rPr>
              <a:t>Permit</a:t>
            </a:r>
          </a:p>
          <a:p>
            <a:pPr marL="514350" marR="0" lvl="0" indent="-514350" fontAlgn="ctr">
              <a:lnSpc>
                <a:spcPct val="115000"/>
              </a:lnSpc>
              <a:spcBef>
                <a:spcPts val="200"/>
              </a:spcBef>
              <a:spcAft>
                <a:spcPts val="800"/>
              </a:spcAft>
              <a:buClr>
                <a:srgbClr val="0083CA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2800" dirty="0">
                <a:solidFill>
                  <a:srgbClr val="1E285C"/>
                </a:solidFill>
                <a:latin typeface="Franklin Gothic Book"/>
              </a:rPr>
              <a:t>Renewal</a:t>
            </a:r>
          </a:p>
          <a:p>
            <a:pPr marL="91440" marR="0" lvl="0" algn="l" defTabSz="914400" rtl="0" eaLnBrk="1" fontAlgn="ctr" latinLnBrk="0" hangingPunct="1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dirty="0">
              <a:solidFill>
                <a:srgbClr val="1E285C"/>
              </a:solidFill>
              <a:latin typeface="Franklin Gothic Medium" panose="020B0603020102020204" pitchFamily="34" charset="0"/>
            </a:endParaRPr>
          </a:p>
          <a:p>
            <a:pPr marL="834390" lvl="1" indent="-285750" fontAlgn="ctr">
              <a:lnSpc>
                <a:spcPct val="115000"/>
              </a:lnSpc>
              <a:spcBef>
                <a:spcPts val="200"/>
              </a:spcBef>
              <a:buFont typeface="Wingdings" panose="05000000000000000000" pitchFamily="2" charset="2"/>
              <a:buChar char="§"/>
              <a:defRPr/>
            </a:pPr>
            <a:endParaRPr lang="en-US" dirty="0">
              <a:solidFill>
                <a:srgbClr val="1E285C"/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19" name="Rounded Rectangle 9">
            <a:extLst>
              <a:ext uri="{FF2B5EF4-FFF2-40B4-BE49-F238E27FC236}">
                <a16:creationId xmlns:a16="http://schemas.microsoft.com/office/drawing/2014/main" id="{0A6AAECF-F284-11E9-9493-6770FBA5AC44}"/>
              </a:ext>
            </a:extLst>
          </p:cNvPr>
          <p:cNvSpPr/>
          <p:nvPr/>
        </p:nvSpPr>
        <p:spPr>
          <a:xfrm>
            <a:off x="1557678" y="4723738"/>
            <a:ext cx="2301616" cy="1718078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ongenial SemiBold" panose="020B0604020202020204" pitchFamily="2" charset="0"/>
              </a:rPr>
              <a:t>1. Application</a:t>
            </a:r>
          </a:p>
        </p:txBody>
      </p:sp>
      <p:sp>
        <p:nvSpPr>
          <p:cNvPr id="20" name="Rounded Rectangle 12">
            <a:extLst>
              <a:ext uri="{FF2B5EF4-FFF2-40B4-BE49-F238E27FC236}">
                <a16:creationId xmlns:a16="http://schemas.microsoft.com/office/drawing/2014/main" id="{2C1E3382-5FF4-B8A7-CDE7-508F51937006}"/>
              </a:ext>
            </a:extLst>
          </p:cNvPr>
          <p:cNvSpPr/>
          <p:nvPr/>
        </p:nvSpPr>
        <p:spPr>
          <a:xfrm>
            <a:off x="5316262" y="2064829"/>
            <a:ext cx="2301616" cy="1718078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ongenial SemiBold" panose="020B0604020202020204" pitchFamily="2" charset="0"/>
              </a:rPr>
              <a:t>2. Permit</a:t>
            </a:r>
            <a:endParaRPr lang="en-US" sz="20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1" name="Rounded Rectangle 13">
            <a:extLst>
              <a:ext uri="{FF2B5EF4-FFF2-40B4-BE49-F238E27FC236}">
                <a16:creationId xmlns:a16="http://schemas.microsoft.com/office/drawing/2014/main" id="{F4BC5636-4A0E-D4BF-5163-B336CA5952AB}"/>
              </a:ext>
            </a:extLst>
          </p:cNvPr>
          <p:cNvSpPr/>
          <p:nvPr/>
        </p:nvSpPr>
        <p:spPr>
          <a:xfrm>
            <a:off x="9101643" y="4723738"/>
            <a:ext cx="2301616" cy="1718078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ongenial SemiBold" panose="020B0604020202020204" pitchFamily="2" charset="0"/>
              </a:rPr>
              <a:t>4. Amendment</a:t>
            </a:r>
            <a:endParaRPr lang="en-US" sz="20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2" name="Rounded Rectangle 18">
            <a:extLst>
              <a:ext uri="{FF2B5EF4-FFF2-40B4-BE49-F238E27FC236}">
                <a16:creationId xmlns:a16="http://schemas.microsoft.com/office/drawing/2014/main" id="{2C87E864-9101-3CF7-602E-9126E49AACE7}"/>
              </a:ext>
            </a:extLst>
          </p:cNvPr>
          <p:cNvSpPr/>
          <p:nvPr/>
        </p:nvSpPr>
        <p:spPr>
          <a:xfrm>
            <a:off x="5314117" y="4723738"/>
            <a:ext cx="2301616" cy="1718078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ongenial SemiBold" panose="020B0604020202020204" pitchFamily="2" charset="0"/>
              </a:rPr>
              <a:t>3. Renewal</a:t>
            </a:r>
            <a:endParaRPr lang="en-US" sz="20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56894ED7-4E39-93B0-8C87-E7E93685B336}"/>
              </a:ext>
            </a:extLst>
          </p:cNvPr>
          <p:cNvCxnSpPr>
            <a:stCxn id="19" idx="0"/>
          </p:cNvCxnSpPr>
          <p:nvPr/>
        </p:nvCxnSpPr>
        <p:spPr>
          <a:xfrm flipV="1">
            <a:off x="2708486" y="3105150"/>
            <a:ext cx="2605631" cy="1618588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585EC78F-64BE-0C10-0223-42038DBC51D4}"/>
              </a:ext>
            </a:extLst>
          </p:cNvPr>
          <p:cNvCxnSpPr>
            <a:stCxn id="22" idx="0"/>
            <a:endCxn id="20" idx="2"/>
          </p:cNvCxnSpPr>
          <p:nvPr/>
        </p:nvCxnSpPr>
        <p:spPr>
          <a:xfrm flipV="1">
            <a:off x="6464925" y="3782907"/>
            <a:ext cx="2145" cy="940831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A6BAF81F-E3FC-6F5A-23FF-7B4B20CCAD38}"/>
              </a:ext>
            </a:extLst>
          </p:cNvPr>
          <p:cNvCxnSpPr>
            <a:stCxn id="21" idx="0"/>
            <a:endCxn id="20" idx="3"/>
          </p:cNvCxnSpPr>
          <p:nvPr/>
        </p:nvCxnSpPr>
        <p:spPr>
          <a:xfrm flipH="1" flipV="1">
            <a:off x="7617878" y="2923868"/>
            <a:ext cx="2634573" cy="179987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74412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9C57895-5F7E-4A48-8822-62B02020C98E}"/>
              </a:ext>
            </a:extLst>
          </p:cNvPr>
          <p:cNvSpPr txBox="1"/>
          <p:nvPr/>
        </p:nvSpPr>
        <p:spPr>
          <a:xfrm>
            <a:off x="663981" y="179106"/>
            <a:ext cx="6815579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1E285C"/>
                </a:solidFill>
                <a:effectLst/>
                <a:uLnTx/>
                <a:uFillTx/>
                <a:latin typeface="Franklin Gothic Demi" panose="020B0703020102020204" pitchFamily="34" charset="0"/>
                <a:ea typeface="+mn-ea"/>
                <a:cs typeface="+mn-cs"/>
              </a:rPr>
              <a:t>Record Definitions – Application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1EC644F-9CF5-4C82-9642-679A4717B7ED}"/>
              </a:ext>
            </a:extLst>
          </p:cNvPr>
          <p:cNvCxnSpPr>
            <a:cxnSpLocks/>
          </p:cNvCxnSpPr>
          <p:nvPr/>
        </p:nvCxnSpPr>
        <p:spPr>
          <a:xfrm>
            <a:off x="742140" y="829559"/>
            <a:ext cx="11449860" cy="0"/>
          </a:xfrm>
          <a:prstGeom prst="line">
            <a:avLst/>
          </a:prstGeom>
          <a:ln w="57150">
            <a:solidFill>
              <a:srgbClr val="FCB11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DD7224F6-EA5F-5EAE-7192-05ABC68D20A2}"/>
              </a:ext>
            </a:extLst>
          </p:cNvPr>
          <p:cNvSpPr txBox="1"/>
          <p:nvPr/>
        </p:nvSpPr>
        <p:spPr>
          <a:xfrm>
            <a:off x="663981" y="1179131"/>
            <a:ext cx="10953055" cy="59154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" marR="0" lvl="0" algn="l" defTabSz="914400" rtl="0" eaLnBrk="1" fontAlgn="ctr" latinLnBrk="0" hangingPunct="1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dirty="0">
                <a:solidFill>
                  <a:srgbClr val="002060"/>
                </a:solidFill>
                <a:latin typeface="Franklin Gothic Demi" panose="020B0703020102020204" pitchFamily="34" charset="0"/>
              </a:rPr>
              <a:t>Purpose</a:t>
            </a:r>
          </a:p>
          <a:p>
            <a:pPr marL="91440" marR="0" lvl="0" algn="l" defTabSz="914400" rtl="0" eaLnBrk="1" fontAlgn="ctr" latinLnBrk="0" hangingPunct="1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dirty="0">
                <a:solidFill>
                  <a:srgbClr val="1E285C"/>
                </a:solidFill>
                <a:latin typeface="Franklin Gothic Book"/>
              </a:rPr>
              <a:t>Customers submit application for Cannabis Nursery. Application record is created and staff process through the workflow as they review the application. </a:t>
            </a:r>
          </a:p>
          <a:p>
            <a:pPr marL="91440" marR="0" lvl="0" algn="l" defTabSz="914400" rtl="0" eaLnBrk="1" fontAlgn="ctr" latinLnBrk="0" hangingPunct="1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2800" dirty="0">
              <a:solidFill>
                <a:srgbClr val="002060"/>
              </a:solidFill>
              <a:latin typeface="Franklin Gothic Demi" panose="020B0703020102020204" pitchFamily="34" charset="0"/>
            </a:endParaRPr>
          </a:p>
          <a:p>
            <a:pPr marL="91440" marR="0" lvl="0" algn="l" defTabSz="914400" rtl="0" eaLnBrk="1" fontAlgn="ctr" latinLnBrk="0" hangingPunct="1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dirty="0">
                <a:solidFill>
                  <a:srgbClr val="002060"/>
                </a:solidFill>
                <a:latin typeface="Franklin Gothic Demi" panose="020B0703020102020204" pitchFamily="34" charset="0"/>
              </a:rPr>
              <a:t>Record Numbering</a:t>
            </a:r>
          </a:p>
          <a:p>
            <a:pPr marL="91440" marR="0" lvl="0" algn="l" defTabSz="914400" rtl="0" eaLnBrk="1" fontAlgn="ctr" latinLnBrk="0" hangingPunct="1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dirty="0">
                <a:solidFill>
                  <a:srgbClr val="1E285C"/>
                </a:solidFill>
                <a:latin typeface="Franklin Gothic Book"/>
              </a:rPr>
              <a:t>CAN-N-YYYY-[SEQ4]-APP	</a:t>
            </a:r>
            <a:r>
              <a:rPr lang="en-US" sz="2800" dirty="0">
                <a:solidFill>
                  <a:srgbClr val="0070C0"/>
                </a:solidFill>
                <a:latin typeface="Franklin Gothic Book"/>
              </a:rPr>
              <a:t>CAN-N-2017-0013-APP</a:t>
            </a:r>
            <a:endParaRPr lang="en-US" sz="2800" dirty="0">
              <a:solidFill>
                <a:srgbClr val="1E285C"/>
              </a:solidFill>
              <a:latin typeface="Franklin Gothic Book"/>
            </a:endParaRPr>
          </a:p>
          <a:p>
            <a:pPr marL="91440" marR="0" lvl="0" algn="l" defTabSz="914400" rtl="0" eaLnBrk="1" fontAlgn="ctr" latinLnBrk="0" hangingPunct="1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2800" dirty="0">
              <a:solidFill>
                <a:srgbClr val="1E285C"/>
              </a:solidFill>
              <a:latin typeface="Franklin Gothic Book"/>
            </a:endParaRPr>
          </a:p>
          <a:p>
            <a:pPr marL="91440" marR="0" lvl="0" algn="l" defTabSz="914400" rtl="0" eaLnBrk="1" fontAlgn="ctr" latinLnBrk="0" hangingPunct="1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dirty="0">
                <a:solidFill>
                  <a:srgbClr val="002060"/>
                </a:solidFill>
                <a:latin typeface="Franklin Gothic Demi" panose="020B0703020102020204" pitchFamily="34" charset="0"/>
              </a:rPr>
              <a:t>Rules</a:t>
            </a:r>
          </a:p>
          <a:p>
            <a:pPr marL="91440" marR="0" lvl="0" algn="l" defTabSz="914400" rtl="0" eaLnBrk="1" fontAlgn="ctr" latinLnBrk="0" hangingPunct="1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dirty="0">
                <a:solidFill>
                  <a:srgbClr val="1E285C"/>
                </a:solidFill>
                <a:latin typeface="Franklin Gothic Book"/>
              </a:rPr>
              <a:t>Available anytime on ACA for logged in customers</a:t>
            </a:r>
          </a:p>
          <a:p>
            <a:pPr marL="91440" marR="0" lvl="0" algn="l" defTabSz="914400" rtl="0" eaLnBrk="1" fontAlgn="ctr" latinLnBrk="0" hangingPunct="1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dirty="0">
              <a:solidFill>
                <a:srgbClr val="1E285C"/>
              </a:solidFill>
              <a:latin typeface="Franklin Gothic Medium" panose="020B0603020102020204" pitchFamily="34" charset="0"/>
            </a:endParaRPr>
          </a:p>
          <a:p>
            <a:pPr marL="834390" lvl="1" indent="-285750" fontAlgn="ctr">
              <a:lnSpc>
                <a:spcPct val="115000"/>
              </a:lnSpc>
              <a:spcBef>
                <a:spcPts val="200"/>
              </a:spcBef>
              <a:buFont typeface="Wingdings" panose="05000000000000000000" pitchFamily="2" charset="2"/>
              <a:buChar char="§"/>
              <a:defRPr/>
            </a:pPr>
            <a:endParaRPr lang="en-US" dirty="0">
              <a:solidFill>
                <a:srgbClr val="1E285C"/>
              </a:solidFill>
              <a:latin typeface="Franklin Gothic Medium" panose="020B0603020102020204" pitchFamily="34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097050A-1970-F613-F87A-7585184A1D0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774777" y="6042719"/>
            <a:ext cx="1256967" cy="714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5697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9C57895-5F7E-4A48-8822-62B02020C98E}"/>
              </a:ext>
            </a:extLst>
          </p:cNvPr>
          <p:cNvSpPr txBox="1"/>
          <p:nvPr/>
        </p:nvSpPr>
        <p:spPr>
          <a:xfrm>
            <a:off x="663981" y="179106"/>
            <a:ext cx="6815579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1E285C"/>
                </a:solidFill>
                <a:effectLst/>
                <a:uLnTx/>
                <a:uFillTx/>
                <a:latin typeface="Franklin Gothic Demi" panose="020B0703020102020204" pitchFamily="34" charset="0"/>
                <a:ea typeface="+mn-ea"/>
                <a:cs typeface="+mn-cs"/>
              </a:rPr>
              <a:t>Record Definitions – Permit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1EC644F-9CF5-4C82-9642-679A4717B7ED}"/>
              </a:ext>
            </a:extLst>
          </p:cNvPr>
          <p:cNvCxnSpPr>
            <a:cxnSpLocks/>
          </p:cNvCxnSpPr>
          <p:nvPr/>
        </p:nvCxnSpPr>
        <p:spPr>
          <a:xfrm>
            <a:off x="742140" y="829559"/>
            <a:ext cx="11449860" cy="0"/>
          </a:xfrm>
          <a:prstGeom prst="line">
            <a:avLst/>
          </a:prstGeom>
          <a:ln w="57150">
            <a:solidFill>
              <a:srgbClr val="FCB11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DD7224F6-EA5F-5EAE-7192-05ABC68D20A2}"/>
              </a:ext>
            </a:extLst>
          </p:cNvPr>
          <p:cNvSpPr txBox="1"/>
          <p:nvPr/>
        </p:nvSpPr>
        <p:spPr>
          <a:xfrm>
            <a:off x="663981" y="992095"/>
            <a:ext cx="11244001" cy="74328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" marR="0" lvl="0" algn="l" defTabSz="914400" rtl="0" eaLnBrk="1" fontAlgn="ctr" latinLnBrk="0" hangingPunct="1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dirty="0">
                <a:solidFill>
                  <a:srgbClr val="002060"/>
                </a:solidFill>
                <a:latin typeface="Franklin Gothic Demi" panose="020B0703020102020204" pitchFamily="34" charset="0"/>
              </a:rPr>
              <a:t>Purpose</a:t>
            </a:r>
          </a:p>
          <a:p>
            <a:pPr marL="91440" marR="0" lvl="0" algn="l" defTabSz="914400" rtl="0" eaLnBrk="1" fontAlgn="ctr" latinLnBrk="0" hangingPunct="1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dirty="0">
                <a:solidFill>
                  <a:srgbClr val="1E285C"/>
                </a:solidFill>
                <a:latin typeface="Franklin Gothic Book"/>
              </a:rPr>
              <a:t>Created automatically when Application record is approved/issued. Permit record is the parent record and contains the expiration rules. Permits can expire.</a:t>
            </a:r>
            <a:endParaRPr lang="en-US" sz="2800" dirty="0">
              <a:solidFill>
                <a:srgbClr val="002060"/>
              </a:solidFill>
              <a:latin typeface="Franklin Gothic Demi" panose="020B0703020102020204" pitchFamily="34" charset="0"/>
            </a:endParaRPr>
          </a:p>
          <a:p>
            <a:pPr marL="91440" marR="0" lvl="0" algn="l" defTabSz="914400" rtl="0" eaLnBrk="1" fontAlgn="ctr" latinLnBrk="0" hangingPunct="1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dirty="0">
              <a:solidFill>
                <a:srgbClr val="002060"/>
              </a:solidFill>
              <a:latin typeface="Franklin Gothic Demi" panose="020B0703020102020204" pitchFamily="34" charset="0"/>
            </a:endParaRPr>
          </a:p>
          <a:p>
            <a:pPr marL="91440" marR="0" lvl="0" algn="l" defTabSz="914400" rtl="0" eaLnBrk="1" fontAlgn="ctr" latinLnBrk="0" hangingPunct="1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dirty="0">
                <a:solidFill>
                  <a:srgbClr val="002060"/>
                </a:solidFill>
                <a:latin typeface="Franklin Gothic Demi" panose="020B0703020102020204" pitchFamily="34" charset="0"/>
              </a:rPr>
              <a:t>Record Numbering</a:t>
            </a:r>
          </a:p>
          <a:p>
            <a:pPr marL="91440" marR="0" lvl="0" algn="l" defTabSz="914400" rtl="0" eaLnBrk="1" fontAlgn="ctr" latinLnBrk="0" hangingPunct="1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dirty="0">
                <a:solidFill>
                  <a:srgbClr val="1E285C"/>
                </a:solidFill>
                <a:latin typeface="Franklin Gothic Book"/>
              </a:rPr>
              <a:t>CAN-N-YYYY-[SEQ4]		</a:t>
            </a:r>
            <a:r>
              <a:rPr lang="en-US" sz="2800" dirty="0">
                <a:solidFill>
                  <a:srgbClr val="0070C0"/>
                </a:solidFill>
                <a:latin typeface="Franklin Gothic Book"/>
              </a:rPr>
              <a:t> CAN-N-2017-0013</a:t>
            </a:r>
            <a:endParaRPr lang="en-US" sz="2800" dirty="0">
              <a:solidFill>
                <a:srgbClr val="1E285C"/>
              </a:solidFill>
              <a:latin typeface="Franklin Gothic Book"/>
            </a:endParaRPr>
          </a:p>
          <a:p>
            <a:pPr marL="91440" marR="0" lvl="0" algn="l" defTabSz="914400" rtl="0" eaLnBrk="1" fontAlgn="ctr" latinLnBrk="0" hangingPunct="1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dirty="0">
              <a:solidFill>
                <a:srgbClr val="1E285C"/>
              </a:solidFill>
              <a:latin typeface="Franklin Gothic Book"/>
            </a:endParaRPr>
          </a:p>
          <a:p>
            <a:pPr marL="91440" marR="0" lvl="0" algn="l" defTabSz="914400" rtl="0" eaLnBrk="1" fontAlgn="ctr" latinLnBrk="0" hangingPunct="1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dirty="0">
                <a:solidFill>
                  <a:srgbClr val="002060"/>
                </a:solidFill>
                <a:latin typeface="Franklin Gothic Demi" panose="020B0703020102020204" pitchFamily="34" charset="0"/>
              </a:rPr>
              <a:t>Rules</a:t>
            </a:r>
          </a:p>
          <a:p>
            <a:pPr fontAlgn="ctr">
              <a:lnSpc>
                <a:spcPct val="115000"/>
              </a:lnSpc>
              <a:spcBef>
                <a:spcPts val="200"/>
              </a:spcBef>
              <a:spcAft>
                <a:spcPts val="800"/>
              </a:spcAft>
              <a:buClr>
                <a:srgbClr val="0083CA"/>
              </a:buClr>
              <a:defRPr/>
            </a:pPr>
            <a:r>
              <a:rPr lang="en-US" sz="2800" dirty="0">
                <a:solidFill>
                  <a:srgbClr val="1E285C"/>
                </a:solidFill>
                <a:latin typeface="Franklin Gothic Book"/>
              </a:rPr>
              <a:t>Automatically created from the Application record</a:t>
            </a:r>
          </a:p>
          <a:p>
            <a:pPr fontAlgn="ctr">
              <a:lnSpc>
                <a:spcPct val="115000"/>
              </a:lnSpc>
              <a:spcBef>
                <a:spcPts val="200"/>
              </a:spcBef>
              <a:spcAft>
                <a:spcPts val="800"/>
              </a:spcAft>
              <a:buClr>
                <a:srgbClr val="0083CA"/>
              </a:buClr>
              <a:defRPr/>
            </a:pPr>
            <a:endParaRPr lang="en-US" sz="2800" dirty="0">
              <a:solidFill>
                <a:srgbClr val="1E285C"/>
              </a:solidFill>
              <a:latin typeface="Franklin Gothic Book"/>
            </a:endParaRPr>
          </a:p>
          <a:p>
            <a:pPr marL="514350" indent="-514350" fontAlgn="ctr">
              <a:lnSpc>
                <a:spcPct val="115000"/>
              </a:lnSpc>
              <a:spcBef>
                <a:spcPts val="200"/>
              </a:spcBef>
              <a:spcAft>
                <a:spcPts val="800"/>
              </a:spcAft>
              <a:buClr>
                <a:srgbClr val="0083CA"/>
              </a:buClr>
              <a:buFont typeface="Wingdings" panose="05000000000000000000" pitchFamily="2" charset="2"/>
              <a:buChar char="§"/>
              <a:defRPr/>
            </a:pPr>
            <a:endParaRPr lang="en-US" sz="2800" dirty="0">
              <a:solidFill>
                <a:srgbClr val="1E285C"/>
              </a:solidFill>
              <a:latin typeface="Franklin Gothic Book"/>
            </a:endParaRPr>
          </a:p>
          <a:p>
            <a:pPr marL="91440" marR="0" lvl="0" algn="l" defTabSz="914400" rtl="0" eaLnBrk="1" fontAlgn="ctr" latinLnBrk="0" hangingPunct="1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2800" dirty="0">
              <a:solidFill>
                <a:srgbClr val="1E285C"/>
              </a:solidFill>
              <a:latin typeface="Franklin Gothic Book"/>
            </a:endParaRPr>
          </a:p>
          <a:p>
            <a:pPr marL="91440" marR="0" lvl="0" algn="l" defTabSz="914400" rtl="0" eaLnBrk="1" fontAlgn="ctr" latinLnBrk="0" hangingPunct="1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dirty="0">
              <a:solidFill>
                <a:srgbClr val="1E285C"/>
              </a:solidFill>
              <a:latin typeface="Franklin Gothic Medium" panose="020B0603020102020204" pitchFamily="34" charset="0"/>
            </a:endParaRPr>
          </a:p>
          <a:p>
            <a:pPr marL="834390" lvl="1" indent="-285750" fontAlgn="ctr">
              <a:lnSpc>
                <a:spcPct val="115000"/>
              </a:lnSpc>
              <a:spcBef>
                <a:spcPts val="200"/>
              </a:spcBef>
              <a:buFont typeface="Wingdings" panose="05000000000000000000" pitchFamily="2" charset="2"/>
              <a:buChar char="§"/>
              <a:defRPr/>
            </a:pPr>
            <a:endParaRPr lang="en-US" dirty="0">
              <a:solidFill>
                <a:srgbClr val="1E285C"/>
              </a:solidFill>
              <a:latin typeface="Franklin Gothic Medium" panose="020B0603020102020204" pitchFamily="34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097050A-1970-F613-F87A-7585184A1D0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774777" y="6042719"/>
            <a:ext cx="1256967" cy="714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10593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9C57895-5F7E-4A48-8822-62B02020C98E}"/>
              </a:ext>
            </a:extLst>
          </p:cNvPr>
          <p:cNvSpPr txBox="1"/>
          <p:nvPr/>
        </p:nvSpPr>
        <p:spPr>
          <a:xfrm>
            <a:off x="663981" y="179106"/>
            <a:ext cx="9924355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1E285C"/>
                </a:solidFill>
                <a:effectLst/>
                <a:uLnTx/>
                <a:uFillTx/>
                <a:latin typeface="Franklin Gothic Demi" panose="020B0703020102020204" pitchFamily="34" charset="0"/>
                <a:ea typeface="+mn-ea"/>
                <a:cs typeface="+mn-cs"/>
              </a:rPr>
              <a:t>Record Definitions – Renewal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1EC644F-9CF5-4C82-9642-679A4717B7ED}"/>
              </a:ext>
            </a:extLst>
          </p:cNvPr>
          <p:cNvCxnSpPr>
            <a:cxnSpLocks/>
          </p:cNvCxnSpPr>
          <p:nvPr/>
        </p:nvCxnSpPr>
        <p:spPr>
          <a:xfrm>
            <a:off x="742140" y="829559"/>
            <a:ext cx="11449860" cy="0"/>
          </a:xfrm>
          <a:prstGeom prst="line">
            <a:avLst/>
          </a:prstGeom>
          <a:ln w="57150">
            <a:solidFill>
              <a:srgbClr val="FCB11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DD7224F6-EA5F-5EAE-7192-05ABC68D20A2}"/>
              </a:ext>
            </a:extLst>
          </p:cNvPr>
          <p:cNvSpPr txBox="1"/>
          <p:nvPr/>
        </p:nvSpPr>
        <p:spPr>
          <a:xfrm>
            <a:off x="663981" y="981705"/>
            <a:ext cx="11056964" cy="66566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" marR="0" lvl="0" algn="l" defTabSz="914400" rtl="0" eaLnBrk="1" fontAlgn="ctr" latinLnBrk="0" hangingPunct="1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dirty="0">
                <a:solidFill>
                  <a:srgbClr val="002060"/>
                </a:solidFill>
                <a:latin typeface="Franklin Gothic Demi" panose="020B0703020102020204" pitchFamily="34" charset="0"/>
              </a:rPr>
              <a:t>Purpose</a:t>
            </a:r>
          </a:p>
          <a:p>
            <a:pPr marL="91440" marR="0" lvl="0" algn="l" defTabSz="914400" rtl="0" eaLnBrk="1" fontAlgn="ctr" latinLnBrk="0" hangingPunct="1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dirty="0">
                <a:solidFill>
                  <a:srgbClr val="1E285C"/>
                </a:solidFill>
                <a:latin typeface="Franklin Gothic Book"/>
              </a:rPr>
              <a:t>Customers submit a renewal up to 90 days prior to their Permit record expiration date. </a:t>
            </a:r>
            <a:endParaRPr lang="en-US" sz="2800" dirty="0">
              <a:solidFill>
                <a:srgbClr val="002060"/>
              </a:solidFill>
              <a:latin typeface="Franklin Gothic Demi" panose="020B0703020102020204" pitchFamily="34" charset="0"/>
            </a:endParaRPr>
          </a:p>
          <a:p>
            <a:pPr marL="91440" marR="0" lvl="0" algn="l" defTabSz="914400" rtl="0" eaLnBrk="1" fontAlgn="ctr" latinLnBrk="0" hangingPunct="1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1200" dirty="0">
              <a:solidFill>
                <a:srgbClr val="002060"/>
              </a:solidFill>
              <a:latin typeface="Franklin Gothic Demi" panose="020B0703020102020204" pitchFamily="34" charset="0"/>
            </a:endParaRPr>
          </a:p>
          <a:p>
            <a:pPr marL="91440" marR="0" lvl="0" algn="l" defTabSz="914400" rtl="0" eaLnBrk="1" fontAlgn="ctr" latinLnBrk="0" hangingPunct="1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dirty="0">
                <a:solidFill>
                  <a:srgbClr val="002060"/>
                </a:solidFill>
                <a:latin typeface="Franklin Gothic Demi" panose="020B0703020102020204" pitchFamily="34" charset="0"/>
              </a:rPr>
              <a:t>Record Numbering</a:t>
            </a:r>
          </a:p>
          <a:p>
            <a:pPr marL="91440" marR="0" lvl="0" algn="l" defTabSz="914400" rtl="0" eaLnBrk="1" fontAlgn="ctr" latinLnBrk="0" hangingPunct="1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dirty="0">
                <a:solidFill>
                  <a:srgbClr val="1E285C"/>
                </a:solidFill>
                <a:latin typeface="Franklin Gothic Book"/>
              </a:rPr>
              <a:t>CAN-N-YYYY-[SEQ4]-REN-001		</a:t>
            </a:r>
            <a:r>
              <a:rPr lang="en-US" sz="2800" dirty="0">
                <a:solidFill>
                  <a:srgbClr val="0070C0"/>
                </a:solidFill>
                <a:latin typeface="Franklin Gothic Book"/>
              </a:rPr>
              <a:t> CAN-N-2017-0013-REN-001</a:t>
            </a:r>
            <a:endParaRPr lang="en-US" sz="2800" dirty="0">
              <a:solidFill>
                <a:srgbClr val="1E285C"/>
              </a:solidFill>
              <a:latin typeface="Franklin Gothic Book"/>
            </a:endParaRPr>
          </a:p>
          <a:p>
            <a:pPr marL="91440" marR="0" lvl="0" algn="l" defTabSz="914400" rtl="0" eaLnBrk="1" fontAlgn="ctr" latinLnBrk="0" hangingPunct="1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1200" dirty="0">
              <a:solidFill>
                <a:srgbClr val="002060"/>
              </a:solidFill>
              <a:latin typeface="Franklin Gothic Demi" panose="020B0703020102020204" pitchFamily="34" charset="0"/>
            </a:endParaRPr>
          </a:p>
          <a:p>
            <a:pPr marL="91440" marR="0" lvl="0" algn="l" defTabSz="914400" rtl="0" eaLnBrk="1" fontAlgn="ctr" latinLnBrk="0" hangingPunct="1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dirty="0">
                <a:solidFill>
                  <a:srgbClr val="002060"/>
                </a:solidFill>
                <a:latin typeface="Franklin Gothic Demi" panose="020B0703020102020204" pitchFamily="34" charset="0"/>
              </a:rPr>
              <a:t>Rules</a:t>
            </a:r>
          </a:p>
          <a:p>
            <a:pPr marL="514350" indent="-514350" fontAlgn="ctr">
              <a:spcBef>
                <a:spcPts val="200"/>
              </a:spcBef>
              <a:spcAft>
                <a:spcPts val="800"/>
              </a:spcAft>
              <a:buClr>
                <a:srgbClr val="0083CA"/>
              </a:buClr>
              <a:buFont typeface="Wingdings" panose="05000000000000000000" pitchFamily="2" charset="2"/>
              <a:buChar char="§"/>
              <a:defRPr/>
            </a:pPr>
            <a:r>
              <a:rPr lang="en-US" sz="2800" dirty="0">
                <a:solidFill>
                  <a:srgbClr val="1E285C"/>
                </a:solidFill>
                <a:latin typeface="Franklin Gothic Book"/>
              </a:rPr>
              <a:t>Available on ACA for logged in customers once Permit record is in ‘About to Expire’ status (90 days prior to expiration)</a:t>
            </a:r>
          </a:p>
          <a:p>
            <a:pPr marL="514350" indent="-514350" fontAlgn="ctr">
              <a:spcBef>
                <a:spcPts val="200"/>
              </a:spcBef>
              <a:spcAft>
                <a:spcPts val="800"/>
              </a:spcAft>
              <a:buClr>
                <a:srgbClr val="0083CA"/>
              </a:buClr>
              <a:buFont typeface="Wingdings" panose="05000000000000000000" pitchFamily="2" charset="2"/>
              <a:buChar char="§"/>
              <a:defRPr/>
            </a:pPr>
            <a:r>
              <a:rPr lang="en-US" sz="2800" dirty="0">
                <a:solidFill>
                  <a:srgbClr val="1E285C"/>
                </a:solidFill>
                <a:latin typeface="Franklin Gothic Book"/>
              </a:rPr>
              <a:t>Renewals can turn into Modification records under the right conditions (Manually or if Structure Change = Yes)</a:t>
            </a:r>
          </a:p>
          <a:p>
            <a:pPr marL="91440" marR="0" lvl="0" algn="l" defTabSz="914400" rtl="0" eaLnBrk="1" fontAlgn="ctr" latinLnBrk="0" hangingPunct="1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dirty="0">
              <a:solidFill>
                <a:srgbClr val="1E285C"/>
              </a:solidFill>
              <a:latin typeface="Franklin Gothic Medium" panose="020B0603020102020204" pitchFamily="34" charset="0"/>
            </a:endParaRPr>
          </a:p>
          <a:p>
            <a:pPr marL="91440" marR="0" lvl="0" algn="l" defTabSz="914400" rtl="0" eaLnBrk="1" fontAlgn="ctr" latinLnBrk="0" hangingPunct="1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dirty="0">
              <a:solidFill>
                <a:srgbClr val="1E285C"/>
              </a:solidFill>
              <a:latin typeface="Franklin Gothic Medium" panose="020B0603020102020204" pitchFamily="34" charset="0"/>
            </a:endParaRPr>
          </a:p>
          <a:p>
            <a:pPr marL="834390" lvl="1" indent="-285750" fontAlgn="ctr">
              <a:lnSpc>
                <a:spcPct val="115000"/>
              </a:lnSpc>
              <a:spcBef>
                <a:spcPts val="200"/>
              </a:spcBef>
              <a:buFont typeface="Wingdings" panose="05000000000000000000" pitchFamily="2" charset="2"/>
              <a:buChar char="§"/>
              <a:defRPr/>
            </a:pPr>
            <a:endParaRPr lang="en-US" dirty="0">
              <a:solidFill>
                <a:srgbClr val="1E285C"/>
              </a:solidFill>
              <a:latin typeface="Franklin Gothic Medium" panose="020B0603020102020204" pitchFamily="34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097050A-1970-F613-F87A-7585184A1D0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774777" y="6042719"/>
            <a:ext cx="1256967" cy="714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3061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9C57895-5F7E-4A48-8822-62B02020C98E}"/>
              </a:ext>
            </a:extLst>
          </p:cNvPr>
          <p:cNvSpPr txBox="1"/>
          <p:nvPr/>
        </p:nvSpPr>
        <p:spPr>
          <a:xfrm>
            <a:off x="663981" y="179106"/>
            <a:ext cx="1118551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dirty="0">
                <a:solidFill>
                  <a:srgbClr val="1E285C"/>
                </a:solidFill>
                <a:latin typeface="Franklin Gothic Demi" panose="020B0703020102020204" pitchFamily="34" charset="0"/>
              </a:rPr>
              <a:t>Training Environment – Login Information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1EC644F-9CF5-4C82-9642-679A4717B7ED}"/>
              </a:ext>
            </a:extLst>
          </p:cNvPr>
          <p:cNvCxnSpPr>
            <a:cxnSpLocks/>
          </p:cNvCxnSpPr>
          <p:nvPr/>
        </p:nvCxnSpPr>
        <p:spPr>
          <a:xfrm>
            <a:off x="742140" y="829559"/>
            <a:ext cx="11449860" cy="0"/>
          </a:xfrm>
          <a:prstGeom prst="line">
            <a:avLst/>
          </a:prstGeom>
          <a:ln w="57150">
            <a:solidFill>
              <a:srgbClr val="FCB11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F7B7E51D-36F7-4A39-8460-8D846B138F25}"/>
              </a:ext>
            </a:extLst>
          </p:cNvPr>
          <p:cNvSpPr txBox="1"/>
          <p:nvPr/>
        </p:nvSpPr>
        <p:spPr>
          <a:xfrm>
            <a:off x="732881" y="1133839"/>
            <a:ext cx="10843207" cy="43806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spcAft>
                <a:spcPts val="800"/>
              </a:spcAft>
              <a:buClr>
                <a:srgbClr val="0083CA"/>
              </a:buClr>
            </a:pPr>
            <a:r>
              <a:rPr lang="en-US" sz="2800" dirty="0">
                <a:solidFill>
                  <a:srgbClr val="002060"/>
                </a:solidFill>
                <a:latin typeface="Franklin Gothic Demi" panose="020B0703020102020204" pitchFamily="34" charset="0"/>
              </a:rPr>
              <a:t>Back Office / AA URL: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https://</a:t>
            </a:r>
            <a:r>
              <a:rPr lang="en-US" sz="2800" u="sng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....</a:t>
            </a:r>
            <a:r>
              <a:rPr lang="en-US" sz="2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.accela.com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Aft>
                <a:spcPts val="800"/>
              </a:spcAft>
              <a:buClr>
                <a:srgbClr val="0083CA"/>
              </a:buClr>
            </a:pPr>
            <a:endParaRPr lang="en-US" sz="2800" dirty="0">
              <a:solidFill>
                <a:srgbClr val="002060"/>
              </a:solidFill>
              <a:latin typeface="Franklin Gothic Demi" panose="020B0703020102020204" pitchFamily="34" charset="0"/>
            </a:endParaRPr>
          </a:p>
          <a:p>
            <a:pPr>
              <a:spcAft>
                <a:spcPts val="800"/>
              </a:spcAft>
              <a:buClr>
                <a:srgbClr val="0083CA"/>
              </a:buClr>
            </a:pPr>
            <a:r>
              <a:rPr lang="en-US" sz="2800" dirty="0">
                <a:solidFill>
                  <a:srgbClr val="002060"/>
                </a:solidFill>
                <a:latin typeface="Franklin Gothic Demi" panose="020B0703020102020204" pitchFamily="34" charset="0"/>
              </a:rPr>
              <a:t>ACA URL: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https://</a:t>
            </a:r>
            <a:r>
              <a:rPr lang="en-US" sz="2800" u="sng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....</a:t>
            </a:r>
            <a:r>
              <a:rPr lang="en-US" sz="2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.accela.com</a:t>
            </a:r>
            <a:endParaRPr lang="en-US" sz="2800" dirty="0">
              <a:solidFill>
                <a:schemeClr val="bg1"/>
              </a:solidFill>
              <a:latin typeface="Franklin Gothic Book"/>
            </a:endParaRPr>
          </a:p>
          <a:p>
            <a:pPr>
              <a:spcAft>
                <a:spcPts val="800"/>
              </a:spcAft>
              <a:buClr>
                <a:srgbClr val="0083CA"/>
              </a:buClr>
            </a:pPr>
            <a:endParaRPr lang="en-US" sz="2800" dirty="0">
              <a:solidFill>
                <a:srgbClr val="1E285C"/>
              </a:solidFill>
              <a:latin typeface="Franklin Gothic Book"/>
            </a:endParaRPr>
          </a:p>
          <a:p>
            <a:pPr>
              <a:spcAft>
                <a:spcPts val="800"/>
              </a:spcAft>
              <a:buClr>
                <a:srgbClr val="0083CA"/>
              </a:buClr>
            </a:pPr>
            <a:endParaRPr lang="en-US" sz="2800" dirty="0">
              <a:solidFill>
                <a:srgbClr val="1E285C"/>
              </a:solidFill>
              <a:latin typeface="Franklin Gothic Book"/>
            </a:endParaRPr>
          </a:p>
          <a:p>
            <a:pPr>
              <a:spcAft>
                <a:spcPts val="800"/>
              </a:spcAft>
              <a:buClr>
                <a:srgbClr val="0083CA"/>
              </a:buClr>
            </a:pPr>
            <a:r>
              <a:rPr lang="en-US" sz="3200" dirty="0">
                <a:solidFill>
                  <a:srgbClr val="002060"/>
                </a:solidFill>
                <a:latin typeface="Franklin Gothic Demi" panose="020B0703020102020204" pitchFamily="34" charset="0"/>
              </a:rPr>
              <a:t>Username: </a:t>
            </a:r>
            <a:r>
              <a:rPr lang="en-US" sz="2800" dirty="0">
                <a:solidFill>
                  <a:srgbClr val="1E285C"/>
                </a:solidFill>
                <a:latin typeface="Franklin Gothic Book"/>
              </a:rPr>
              <a:t>First Name Initial, Last Name (example: Jane Doe - </a:t>
            </a:r>
            <a:r>
              <a:rPr lang="en-US" sz="2800" dirty="0" err="1">
                <a:solidFill>
                  <a:srgbClr val="1E285C"/>
                </a:solidFill>
                <a:latin typeface="Franklin Gothic Book"/>
              </a:rPr>
              <a:t>JDoe</a:t>
            </a:r>
            <a:r>
              <a:rPr lang="en-US" sz="2800" dirty="0">
                <a:solidFill>
                  <a:srgbClr val="1E285C"/>
                </a:solidFill>
                <a:latin typeface="Franklin Gothic Book"/>
              </a:rPr>
              <a:t>)</a:t>
            </a:r>
          </a:p>
          <a:p>
            <a:pPr>
              <a:spcAft>
                <a:spcPts val="800"/>
              </a:spcAft>
              <a:buClr>
                <a:srgbClr val="0083CA"/>
              </a:buClr>
            </a:pPr>
            <a:r>
              <a:rPr lang="en-US" sz="3200">
                <a:solidFill>
                  <a:srgbClr val="002060"/>
                </a:solidFill>
                <a:latin typeface="Franklin Gothic Demi" panose="020B0703020102020204" pitchFamily="34" charset="0"/>
              </a:rPr>
              <a:t>Password:</a:t>
            </a:r>
            <a:r>
              <a:rPr lang="en-US" sz="2800">
                <a:solidFill>
                  <a:schemeClr val="bg1"/>
                </a:solidFill>
                <a:latin typeface="Franklin Gothic Book"/>
              </a:rPr>
              <a:t>!</a:t>
            </a:r>
            <a:endParaRPr lang="en-US" sz="2800" dirty="0">
              <a:solidFill>
                <a:schemeClr val="bg1"/>
              </a:solidFill>
              <a:latin typeface="Franklin Gothic Book"/>
            </a:endParaRPr>
          </a:p>
          <a:p>
            <a:pPr>
              <a:spcAft>
                <a:spcPts val="800"/>
              </a:spcAft>
              <a:buClr>
                <a:srgbClr val="0083CA"/>
              </a:buClr>
            </a:pPr>
            <a:endParaRPr lang="en-US" sz="2800" dirty="0">
              <a:solidFill>
                <a:srgbClr val="1E285C"/>
              </a:solidFill>
              <a:latin typeface="Franklin Gothic Book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4FF439F-375D-42FB-A690-961E5264352B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100" y="6126721"/>
            <a:ext cx="1140644" cy="570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01905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9C57895-5F7E-4A48-8822-62B02020C98E}"/>
              </a:ext>
            </a:extLst>
          </p:cNvPr>
          <p:cNvSpPr txBox="1"/>
          <p:nvPr/>
        </p:nvSpPr>
        <p:spPr>
          <a:xfrm>
            <a:off x="663981" y="179106"/>
            <a:ext cx="9924355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1E285C"/>
                </a:solidFill>
                <a:effectLst/>
                <a:uLnTx/>
                <a:uFillTx/>
                <a:latin typeface="Franklin Gothic Demi" panose="020B0703020102020204" pitchFamily="34" charset="0"/>
                <a:ea typeface="+mn-ea"/>
                <a:cs typeface="+mn-cs"/>
              </a:rPr>
              <a:t>Renewal to Modification Process – Path #1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1EC644F-9CF5-4C82-9642-679A4717B7ED}"/>
              </a:ext>
            </a:extLst>
          </p:cNvPr>
          <p:cNvCxnSpPr>
            <a:cxnSpLocks/>
          </p:cNvCxnSpPr>
          <p:nvPr/>
        </p:nvCxnSpPr>
        <p:spPr>
          <a:xfrm>
            <a:off x="742140" y="829559"/>
            <a:ext cx="11449860" cy="0"/>
          </a:xfrm>
          <a:prstGeom prst="line">
            <a:avLst/>
          </a:prstGeom>
          <a:ln w="57150">
            <a:solidFill>
              <a:srgbClr val="FCB11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DD7224F6-EA5F-5EAE-7192-05ABC68D20A2}"/>
              </a:ext>
            </a:extLst>
          </p:cNvPr>
          <p:cNvSpPr txBox="1"/>
          <p:nvPr/>
        </p:nvSpPr>
        <p:spPr>
          <a:xfrm>
            <a:off x="684180" y="1000755"/>
            <a:ext cx="11056964" cy="58211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lvl="1" indent="-514350" fontAlgn="ctr">
              <a:lnSpc>
                <a:spcPct val="115000"/>
              </a:lnSpc>
              <a:spcBef>
                <a:spcPts val="200"/>
              </a:spcBef>
              <a:spcAft>
                <a:spcPts val="800"/>
              </a:spcAft>
              <a:buClr>
                <a:srgbClr val="0083CA"/>
              </a:buClr>
              <a:buFont typeface="Wingdings" panose="05000000000000000000" pitchFamily="2" charset="2"/>
              <a:buChar char="§"/>
              <a:defRPr/>
            </a:pPr>
            <a:r>
              <a:rPr lang="en-US" sz="2800" dirty="0">
                <a:solidFill>
                  <a:srgbClr val="1E285C"/>
                </a:solidFill>
                <a:latin typeface="Franklin Gothic Book"/>
              </a:rPr>
              <a:t>Starts when customer submits Renewal</a:t>
            </a:r>
          </a:p>
          <a:p>
            <a:pPr marL="514350" lvl="2" indent="-514350" fontAlgn="ctr">
              <a:lnSpc>
                <a:spcPct val="115000"/>
              </a:lnSpc>
              <a:spcBef>
                <a:spcPts val="200"/>
              </a:spcBef>
              <a:spcAft>
                <a:spcPts val="800"/>
              </a:spcAft>
              <a:buClr>
                <a:srgbClr val="0083CA"/>
              </a:buClr>
              <a:buFont typeface="Wingdings" panose="05000000000000000000" pitchFamily="2" charset="2"/>
              <a:buChar char="§"/>
              <a:defRPr/>
            </a:pPr>
            <a:r>
              <a:rPr lang="en-US" sz="2800" b="0" i="0" dirty="0">
                <a:solidFill>
                  <a:srgbClr val="172B4D"/>
                </a:solidFill>
                <a:effectLst/>
                <a:latin typeface="-apple-system"/>
              </a:rPr>
              <a:t>If Structure Change custom field on the Renewal = Yes, then close Renewal Record with Modification Required status and update Parent permit with Modification Required status</a:t>
            </a:r>
          </a:p>
          <a:p>
            <a:pPr marL="514350" lvl="2" indent="-514350" fontAlgn="ctr">
              <a:lnSpc>
                <a:spcPct val="115000"/>
              </a:lnSpc>
              <a:spcBef>
                <a:spcPts val="200"/>
              </a:spcBef>
              <a:spcAft>
                <a:spcPts val="800"/>
              </a:spcAft>
              <a:buClr>
                <a:srgbClr val="0083CA"/>
              </a:buClr>
              <a:buFont typeface="Wingdings" panose="05000000000000000000" pitchFamily="2" charset="2"/>
              <a:buChar char="§"/>
              <a:defRPr/>
            </a:pPr>
            <a:r>
              <a:rPr lang="en-US" sz="2800" dirty="0">
                <a:solidFill>
                  <a:srgbClr val="172B4D"/>
                </a:solidFill>
                <a:latin typeface="-apple-system"/>
              </a:rPr>
              <a:t>Customer should then submit a Modification instead of a renewal</a:t>
            </a:r>
          </a:p>
          <a:p>
            <a:pPr marL="514350" lvl="2" indent="-514350" fontAlgn="ctr">
              <a:lnSpc>
                <a:spcPct val="115000"/>
              </a:lnSpc>
              <a:spcBef>
                <a:spcPts val="200"/>
              </a:spcBef>
              <a:spcAft>
                <a:spcPts val="800"/>
              </a:spcAft>
              <a:buClr>
                <a:srgbClr val="0083CA"/>
              </a:buClr>
              <a:buFont typeface="Wingdings" panose="05000000000000000000" pitchFamily="2" charset="2"/>
              <a:buChar char="§"/>
              <a:defRPr/>
            </a:pPr>
            <a:r>
              <a:rPr lang="en-US" sz="2800" dirty="0">
                <a:solidFill>
                  <a:srgbClr val="172B4D"/>
                </a:solidFill>
                <a:latin typeface="-apple-system"/>
              </a:rPr>
              <a:t>New expiration date on Permit record will be the Issuance Date on the Modification Record +1 year</a:t>
            </a:r>
          </a:p>
          <a:p>
            <a:pPr marL="514350" lvl="2" indent="-514350" fontAlgn="ctr">
              <a:lnSpc>
                <a:spcPct val="115000"/>
              </a:lnSpc>
              <a:spcBef>
                <a:spcPts val="200"/>
              </a:spcBef>
              <a:spcAft>
                <a:spcPts val="800"/>
              </a:spcAft>
              <a:buClr>
                <a:srgbClr val="0083CA"/>
              </a:buClr>
              <a:buFont typeface="Wingdings" panose="05000000000000000000" pitchFamily="2" charset="2"/>
              <a:buChar char="§"/>
              <a:defRPr/>
            </a:pPr>
            <a:endParaRPr lang="en-US" sz="2800" b="0" i="0" dirty="0">
              <a:solidFill>
                <a:srgbClr val="172B4D"/>
              </a:solidFill>
              <a:effectLst/>
              <a:latin typeface="-apple-system"/>
            </a:endParaRPr>
          </a:p>
          <a:p>
            <a:pPr marL="1143000" marR="0" lvl="2" indent="-2286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romanLcPeriod"/>
              <a:tabLst>
                <a:tab pos="1371600" algn="l"/>
              </a:tabLst>
            </a:pP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lvl="2" indent="-514350" fontAlgn="ctr">
              <a:lnSpc>
                <a:spcPct val="115000"/>
              </a:lnSpc>
              <a:spcBef>
                <a:spcPts val="200"/>
              </a:spcBef>
              <a:spcAft>
                <a:spcPts val="800"/>
              </a:spcAft>
              <a:buClr>
                <a:srgbClr val="0083CA"/>
              </a:buClr>
              <a:buFont typeface="Wingdings" panose="05000000000000000000" pitchFamily="2" charset="2"/>
              <a:buChar char="§"/>
              <a:defRPr/>
            </a:pPr>
            <a:endParaRPr lang="en-US" sz="2800" dirty="0">
              <a:solidFill>
                <a:srgbClr val="1E285C"/>
              </a:solidFill>
              <a:latin typeface="Franklin Gothic Book"/>
            </a:endParaRPr>
          </a:p>
          <a:p>
            <a:pPr marL="834390" lvl="1" indent="-285750" fontAlgn="ctr">
              <a:lnSpc>
                <a:spcPct val="115000"/>
              </a:lnSpc>
              <a:spcBef>
                <a:spcPts val="200"/>
              </a:spcBef>
              <a:buFont typeface="Wingdings" panose="05000000000000000000" pitchFamily="2" charset="2"/>
              <a:buChar char="§"/>
              <a:defRPr/>
            </a:pPr>
            <a:endParaRPr lang="en-US" dirty="0">
              <a:solidFill>
                <a:srgbClr val="1E285C"/>
              </a:solidFill>
              <a:latin typeface="Franklin Gothic Medium" panose="020B0603020102020204" pitchFamily="34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097050A-1970-F613-F87A-7585184A1D0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774777" y="6042719"/>
            <a:ext cx="1256967" cy="714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03210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9C57895-5F7E-4A48-8822-62B02020C98E}"/>
              </a:ext>
            </a:extLst>
          </p:cNvPr>
          <p:cNvSpPr txBox="1"/>
          <p:nvPr/>
        </p:nvSpPr>
        <p:spPr>
          <a:xfrm>
            <a:off x="663981" y="179106"/>
            <a:ext cx="9924355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1E285C"/>
                </a:solidFill>
                <a:effectLst/>
                <a:uLnTx/>
                <a:uFillTx/>
                <a:latin typeface="Franklin Gothic Demi" panose="020B0703020102020204" pitchFamily="34" charset="0"/>
                <a:ea typeface="+mn-ea"/>
                <a:cs typeface="+mn-cs"/>
              </a:rPr>
              <a:t>Renewal to Modification Process – Path #2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1EC644F-9CF5-4C82-9642-679A4717B7ED}"/>
              </a:ext>
            </a:extLst>
          </p:cNvPr>
          <p:cNvCxnSpPr>
            <a:cxnSpLocks/>
          </p:cNvCxnSpPr>
          <p:nvPr/>
        </p:nvCxnSpPr>
        <p:spPr>
          <a:xfrm>
            <a:off x="742140" y="829559"/>
            <a:ext cx="11449860" cy="0"/>
          </a:xfrm>
          <a:prstGeom prst="line">
            <a:avLst/>
          </a:prstGeom>
          <a:ln w="57150">
            <a:solidFill>
              <a:srgbClr val="FCB11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DD7224F6-EA5F-5EAE-7192-05ABC68D20A2}"/>
              </a:ext>
            </a:extLst>
          </p:cNvPr>
          <p:cNvSpPr txBox="1"/>
          <p:nvPr/>
        </p:nvSpPr>
        <p:spPr>
          <a:xfrm>
            <a:off x="684180" y="1000755"/>
            <a:ext cx="11056964" cy="55553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lvl="2" indent="-514350" fontAlgn="ctr">
              <a:spcBef>
                <a:spcPts val="200"/>
              </a:spcBef>
              <a:spcAft>
                <a:spcPts val="800"/>
              </a:spcAft>
              <a:buClr>
                <a:srgbClr val="0083CA"/>
              </a:buClr>
              <a:buFont typeface="Wingdings" panose="05000000000000000000" pitchFamily="2" charset="2"/>
              <a:buChar char="§"/>
              <a:defRPr/>
            </a:pPr>
            <a:r>
              <a:rPr lang="en-US" sz="2800" b="0" i="0" dirty="0">
                <a:solidFill>
                  <a:srgbClr val="172B4D"/>
                </a:solidFill>
                <a:effectLst/>
                <a:latin typeface="-apple-system"/>
              </a:rPr>
              <a:t>Starts when the Draft Decision workflow task is updated to ‘Modification Required’ during the renewal review process</a:t>
            </a:r>
          </a:p>
          <a:p>
            <a:pPr marL="514350" lvl="2" indent="-514350" fontAlgn="ctr">
              <a:lnSpc>
                <a:spcPct val="107000"/>
              </a:lnSpc>
              <a:spcBef>
                <a:spcPts val="200"/>
              </a:spcBef>
              <a:spcAft>
                <a:spcPts val="800"/>
              </a:spcAft>
              <a:buClr>
                <a:srgbClr val="0083CA"/>
              </a:buClr>
              <a:buFont typeface="Wingdings" panose="05000000000000000000" pitchFamily="2" charset="2"/>
              <a:buChar char="§"/>
              <a:tabLst>
                <a:tab pos="1371600" algn="l"/>
              </a:tabLst>
              <a:defRPr/>
            </a:pPr>
            <a:r>
              <a:rPr lang="en-US" sz="2800" dirty="0">
                <a:solidFill>
                  <a:srgbClr val="172B4D"/>
                </a:solidFill>
                <a:latin typeface="-apple-system"/>
              </a:rPr>
              <a:t>Modification Required email notification on Permit record</a:t>
            </a:r>
          </a:p>
          <a:p>
            <a:pPr marL="514350" lvl="2" indent="-514350" fontAlgn="ctr">
              <a:lnSpc>
                <a:spcPct val="107000"/>
              </a:lnSpc>
              <a:spcBef>
                <a:spcPts val="200"/>
              </a:spcBef>
              <a:spcAft>
                <a:spcPts val="800"/>
              </a:spcAft>
              <a:buClr>
                <a:srgbClr val="0083CA"/>
              </a:buClr>
              <a:buFont typeface="Wingdings" panose="05000000000000000000" pitchFamily="2" charset="2"/>
              <a:buChar char="§"/>
              <a:tabLst>
                <a:tab pos="1371600" algn="l"/>
              </a:tabLst>
              <a:defRPr/>
            </a:pPr>
            <a:r>
              <a:rPr lang="en-US" sz="2800" dirty="0">
                <a:solidFill>
                  <a:srgbClr val="172B4D"/>
                </a:solidFill>
                <a:latin typeface="-apple-system"/>
              </a:rPr>
              <a:t>Permit record status updated to Modification Required</a:t>
            </a:r>
          </a:p>
          <a:p>
            <a:pPr marL="514350" lvl="2" indent="-514350" fontAlgn="ctr">
              <a:lnSpc>
                <a:spcPct val="107000"/>
              </a:lnSpc>
              <a:spcBef>
                <a:spcPts val="200"/>
              </a:spcBef>
              <a:spcAft>
                <a:spcPts val="800"/>
              </a:spcAft>
              <a:buClr>
                <a:srgbClr val="0083CA"/>
              </a:buClr>
              <a:buFont typeface="Wingdings" panose="05000000000000000000" pitchFamily="2" charset="2"/>
              <a:buChar char="§"/>
              <a:tabLst>
                <a:tab pos="1371600" algn="l"/>
              </a:tabLst>
              <a:defRPr/>
            </a:pPr>
            <a:r>
              <a:rPr lang="en-US" sz="2800" dirty="0">
                <a:solidFill>
                  <a:srgbClr val="172B4D"/>
                </a:solidFill>
                <a:latin typeface="-apple-system"/>
              </a:rPr>
              <a:t>Modification available as an option on ACA – customer should submit modification instead of renewal</a:t>
            </a:r>
          </a:p>
          <a:p>
            <a:pPr marL="514350" lvl="2" indent="-514350" fontAlgn="ctr">
              <a:lnSpc>
                <a:spcPct val="107000"/>
              </a:lnSpc>
              <a:spcBef>
                <a:spcPts val="200"/>
              </a:spcBef>
              <a:spcAft>
                <a:spcPts val="800"/>
              </a:spcAft>
              <a:buClr>
                <a:srgbClr val="0083CA"/>
              </a:buClr>
              <a:buFont typeface="Wingdings" panose="05000000000000000000" pitchFamily="2" charset="2"/>
              <a:buChar char="§"/>
              <a:tabLst>
                <a:tab pos="1371600" algn="l"/>
              </a:tabLst>
              <a:defRPr/>
            </a:pPr>
            <a:r>
              <a:rPr lang="en-US" sz="2800" dirty="0">
                <a:solidFill>
                  <a:srgbClr val="172B4D"/>
                </a:solidFill>
                <a:latin typeface="-apple-system"/>
              </a:rPr>
              <a:t>When modification is submitted then change the Permit record status to ‘Modification Under Review’ </a:t>
            </a:r>
          </a:p>
          <a:p>
            <a:pPr marL="514350" lvl="2" indent="-514350" fontAlgn="ctr">
              <a:lnSpc>
                <a:spcPct val="107000"/>
              </a:lnSpc>
              <a:spcBef>
                <a:spcPts val="200"/>
              </a:spcBef>
              <a:spcAft>
                <a:spcPts val="800"/>
              </a:spcAft>
              <a:buClr>
                <a:srgbClr val="0083CA"/>
              </a:buClr>
              <a:buFont typeface="Wingdings" panose="05000000000000000000" pitchFamily="2" charset="2"/>
              <a:buChar char="§"/>
              <a:tabLst>
                <a:tab pos="1371600" algn="l"/>
              </a:tabLst>
              <a:defRPr/>
            </a:pPr>
            <a:r>
              <a:rPr lang="en-US" sz="2800" dirty="0">
                <a:solidFill>
                  <a:srgbClr val="172B4D"/>
                </a:solidFill>
                <a:latin typeface="-apple-system"/>
              </a:rPr>
              <a:t>New expiration date on Permit record will be the Issuance Date on the Modification Record +1 year</a:t>
            </a:r>
          </a:p>
          <a:p>
            <a:pPr algn="l"/>
            <a:endParaRPr lang="en-US" sz="1100" b="0" i="0" dirty="0">
              <a:solidFill>
                <a:srgbClr val="172B4D"/>
              </a:solidFill>
              <a:effectLst/>
              <a:latin typeface="-apple-system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097050A-1970-F613-F87A-7585184A1D0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774777" y="6042719"/>
            <a:ext cx="1256967" cy="714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94033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C76EE8A2753224FB7B7249C88CDE107" ma:contentTypeVersion="6" ma:contentTypeDescription="Create a new document." ma:contentTypeScope="" ma:versionID="8f63748ded25a8a72de271431fa58bec">
  <xsd:schema xmlns:xsd="http://www.w3.org/2001/XMLSchema" xmlns:xs="http://www.w3.org/2001/XMLSchema" xmlns:p="http://schemas.microsoft.com/office/2006/metadata/properties" xmlns:ns2="2c3f5e77-fd34-40e3-8006-b8bea75b64b0" xmlns:ns3="b67c11fa-1fa6-44a6-a35f-ee9cf79fe5c8" targetNamespace="http://schemas.microsoft.com/office/2006/metadata/properties" ma:root="true" ma:fieldsID="20c515586793c0929f22849bfd479aa9" ns2:_="" ns3:_="">
    <xsd:import namespace="2c3f5e77-fd34-40e3-8006-b8bea75b64b0"/>
    <xsd:import namespace="b67c11fa-1fa6-44a6-a35f-ee9cf79fe5c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3f5e77-fd34-40e3-8006-b8bea75b64b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7c11fa-1fa6-44a6-a35f-ee9cf79fe5c8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B23467C-28D3-4AB7-8664-15A4B9340E84}">
  <ds:schemaRefs>
    <ds:schemaRef ds:uri="2c3f5e77-fd34-40e3-8006-b8bea75b64b0"/>
    <ds:schemaRef ds:uri="b67c11fa-1fa6-44a6-a35f-ee9cf79fe5c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42044295-D922-4DDB-B5E5-E2D86DDC4812}">
  <ds:schemaRefs>
    <ds:schemaRef ds:uri="2c3f5e77-fd34-40e3-8006-b8bea75b64b0"/>
    <ds:schemaRef ds:uri="b67c11fa-1fa6-44a6-a35f-ee9cf79fe5c8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23840DCC-B63E-43BE-B7CD-EDE358552A1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4233</TotalTime>
  <Words>453</Words>
  <Application>Microsoft Office PowerPoint</Application>
  <PresentationFormat>Widescreen</PresentationFormat>
  <Paragraphs>81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21" baseType="lpstr">
      <vt:lpstr>-apple-system</vt:lpstr>
      <vt:lpstr>Arial</vt:lpstr>
      <vt:lpstr>Calibri</vt:lpstr>
      <vt:lpstr>Calibri Light</vt:lpstr>
      <vt:lpstr>Century Gothic</vt:lpstr>
      <vt:lpstr>Congenial SemiBold</vt:lpstr>
      <vt:lpstr>Franklin Gothic Book</vt:lpstr>
      <vt:lpstr>Franklin Gothic Demi</vt:lpstr>
      <vt:lpstr>Franklin Gothic Demi Cond</vt:lpstr>
      <vt:lpstr>Franklin Gothic Medium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Todd Lindevald</dc:creator>
  <cp:lastModifiedBy>Trish Tracy</cp:lastModifiedBy>
  <cp:revision>68</cp:revision>
  <cp:lastPrinted>2022-07-15T15:37:03Z</cp:lastPrinted>
  <dcterms:created xsi:type="dcterms:W3CDTF">2022-04-14T03:02:49Z</dcterms:created>
  <dcterms:modified xsi:type="dcterms:W3CDTF">2023-08-31T18:31:44Z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0x0101003C76EE8A2753224FB7B7249C88CDE107</vt:lpwstr>
  </property>
  <property fmtid="{D5CDD505-2E9C-101B-9397-08002B2CF9AE}" pid="3" name="MSIP_Label_defa4170-0d19-0005-0004-bc88714345d2_Enabled">
    <vt:lpwstr>true</vt:lpwstr>
  </property>
  <property fmtid="{D5CDD505-2E9C-101B-9397-08002B2CF9AE}" pid="4" name="MSIP_Label_defa4170-0d19-0005-0004-bc88714345d2_SetDate">
    <vt:lpwstr>2023-08-31T18:31:09Z</vt:lpwstr>
  </property>
  <property fmtid="{D5CDD505-2E9C-101B-9397-08002B2CF9AE}" pid="5" name="MSIP_Label_defa4170-0d19-0005-0004-bc88714345d2_Method">
    <vt:lpwstr>Standard</vt:lpwstr>
  </property>
  <property fmtid="{D5CDD505-2E9C-101B-9397-08002B2CF9AE}" pid="6" name="MSIP_Label_defa4170-0d19-0005-0004-bc88714345d2_Name">
    <vt:lpwstr>defa4170-0d19-0005-0004-bc88714345d2</vt:lpwstr>
  </property>
  <property fmtid="{D5CDD505-2E9C-101B-9397-08002B2CF9AE}" pid="7" name="MSIP_Label_defa4170-0d19-0005-0004-bc88714345d2_SiteId">
    <vt:lpwstr>20545212-faff-42c3-9f9f-e7676c98a7a1</vt:lpwstr>
  </property>
  <property fmtid="{D5CDD505-2E9C-101B-9397-08002B2CF9AE}" pid="8" name="MSIP_Label_defa4170-0d19-0005-0004-bc88714345d2_ActionId">
    <vt:lpwstr>e5a82c52-c0a8-4cb4-b867-43ea595a0844</vt:lpwstr>
  </property>
  <property fmtid="{D5CDD505-2E9C-101B-9397-08002B2CF9AE}" pid="9" name="MSIP_Label_defa4170-0d19-0005-0004-bc88714345d2_ContentBits">
    <vt:lpwstr>0</vt:lpwstr>
  </property>
</Properties>
</file>