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notesMasterIdLst>
    <p:notesMasterId r:id="rId12"/>
  </p:notesMasterIdLst>
  <p:sldIdLst>
    <p:sldId id="2147347773" r:id="rId5"/>
    <p:sldId id="329" r:id="rId6"/>
    <p:sldId id="2147347779" r:id="rId7"/>
    <p:sldId id="2147347777" r:id="rId8"/>
    <p:sldId id="2147347778" r:id="rId9"/>
    <p:sldId id="2147347775" r:id="rId10"/>
    <p:sldId id="2147347774" r:id="rId1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7B00"/>
    <a:srgbClr val="0070C0"/>
    <a:srgbClr val="FCB116"/>
    <a:srgbClr val="0083CA"/>
    <a:srgbClr val="FF00FF"/>
    <a:srgbClr val="002060"/>
    <a:srgbClr val="B72025"/>
    <a:srgbClr val="1E285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578" autoAdjust="0"/>
  </p:normalViewPr>
  <p:slideViewPr>
    <p:cSldViewPr snapToGrid="0">
      <p:cViewPr varScale="1">
        <p:scale>
          <a:sx n="65" d="100"/>
          <a:sy n="65"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B6EF932B-C28B-409A-ACFC-C23774A97D4D}" type="datetimeFigureOut">
              <a:rPr lang="en-US" smtClean="0"/>
              <a:t>8/31/2023</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F25C4DA8-8920-4D75-BB2D-9E355A8AAB36}" type="slidenum">
              <a:rPr lang="en-US" smtClean="0"/>
              <a:t>‹#›</a:t>
            </a:fld>
            <a:endParaRPr lang="en-US"/>
          </a:p>
        </p:txBody>
      </p:sp>
    </p:spTree>
    <p:extLst>
      <p:ext uri="{BB962C8B-B14F-4D97-AF65-F5344CB8AC3E}">
        <p14:creationId xmlns:p14="http://schemas.microsoft.com/office/powerpoint/2010/main" val="10469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C4DA8-8920-4D75-BB2D-9E355A8AAB3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1920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C4DA8-8920-4D75-BB2D-9E355A8AAB3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9692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of End User Training – Will not be showing staff everything in the system. And do not expect staff to remember everything they learned during training. Much of their learning will be on the job training. Our goal is to introduce important concepts within Accela, make them feel comfortable using the system, and give them the foundation to figure things out in the system. </a:t>
            </a:r>
          </a:p>
        </p:txBody>
      </p:sp>
      <p:sp>
        <p:nvSpPr>
          <p:cNvPr id="4" name="Slide Number Placeholder 3"/>
          <p:cNvSpPr>
            <a:spLocks noGrp="1"/>
          </p:cNvSpPr>
          <p:nvPr>
            <p:ph type="sldNum" sz="quarter" idx="5"/>
          </p:nvPr>
        </p:nvSpPr>
        <p:spPr/>
        <p:txBody>
          <a:bodyPr/>
          <a:lstStyle/>
          <a:p>
            <a:fld id="{F25C4DA8-8920-4D75-BB2D-9E355A8AAB36}" type="slidenum">
              <a:rPr lang="en-US" smtClean="0"/>
              <a:t>3</a:t>
            </a:fld>
            <a:endParaRPr lang="en-US"/>
          </a:p>
        </p:txBody>
      </p:sp>
    </p:spTree>
    <p:extLst>
      <p:ext uri="{BB962C8B-B14F-4D97-AF65-F5344CB8AC3E}">
        <p14:creationId xmlns:p14="http://schemas.microsoft.com/office/powerpoint/2010/main" val="650557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Environments – expect things might not be working 100% of the time as we go through training. No worries if anything breaks – we will talk through it instead of walk through it. </a:t>
            </a:r>
          </a:p>
        </p:txBody>
      </p:sp>
      <p:sp>
        <p:nvSpPr>
          <p:cNvPr id="4" name="Slide Number Placeholder 3"/>
          <p:cNvSpPr>
            <a:spLocks noGrp="1"/>
          </p:cNvSpPr>
          <p:nvPr>
            <p:ph type="sldNum" sz="quarter" idx="5"/>
          </p:nvPr>
        </p:nvSpPr>
        <p:spPr/>
        <p:txBody>
          <a:bodyPr/>
          <a:lstStyle/>
          <a:p>
            <a:fld id="{F25C4DA8-8920-4D75-BB2D-9E355A8AAB36}" type="slidenum">
              <a:rPr lang="en-US" smtClean="0"/>
              <a:t>4</a:t>
            </a:fld>
            <a:endParaRPr lang="en-US"/>
          </a:p>
        </p:txBody>
      </p:sp>
    </p:spTree>
    <p:extLst>
      <p:ext uri="{BB962C8B-B14F-4D97-AF65-F5344CB8AC3E}">
        <p14:creationId xmlns:p14="http://schemas.microsoft.com/office/powerpoint/2010/main" val="1778157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5C4DA8-8920-4D75-BB2D-9E355A8AAB36}" type="slidenum">
              <a:rPr lang="en-US" smtClean="0"/>
              <a:t>5</a:t>
            </a:fld>
            <a:endParaRPr lang="en-US"/>
          </a:p>
        </p:txBody>
      </p:sp>
    </p:spTree>
    <p:extLst>
      <p:ext uri="{BB962C8B-B14F-4D97-AF65-F5344CB8AC3E}">
        <p14:creationId xmlns:p14="http://schemas.microsoft.com/office/powerpoint/2010/main" val="2032159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after this slide for questions</a:t>
            </a:r>
          </a:p>
        </p:txBody>
      </p:sp>
      <p:sp>
        <p:nvSpPr>
          <p:cNvPr id="4" name="Slide Number Placeholder 3"/>
          <p:cNvSpPr>
            <a:spLocks noGrp="1"/>
          </p:cNvSpPr>
          <p:nvPr>
            <p:ph type="sldNum" sz="quarter" idx="5"/>
          </p:nvPr>
        </p:nvSpPr>
        <p:spPr/>
        <p:txBody>
          <a:bodyPr/>
          <a:lstStyle/>
          <a:p>
            <a:fld id="{F25C4DA8-8920-4D75-BB2D-9E355A8AAB36}" type="slidenum">
              <a:rPr lang="en-US" smtClean="0"/>
              <a:t>6</a:t>
            </a:fld>
            <a:endParaRPr lang="en-US"/>
          </a:p>
        </p:txBody>
      </p:sp>
    </p:spTree>
    <p:extLst>
      <p:ext uri="{BB962C8B-B14F-4D97-AF65-F5344CB8AC3E}">
        <p14:creationId xmlns:p14="http://schemas.microsoft.com/office/powerpoint/2010/main" val="2216134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5C4DA8-8920-4D75-BB2D-9E355A8AAB36}" type="slidenum">
              <a:rPr lang="en-US" smtClean="0"/>
              <a:t>7</a:t>
            </a:fld>
            <a:endParaRPr lang="en-US"/>
          </a:p>
        </p:txBody>
      </p:sp>
    </p:spTree>
    <p:extLst>
      <p:ext uri="{BB962C8B-B14F-4D97-AF65-F5344CB8AC3E}">
        <p14:creationId xmlns:p14="http://schemas.microsoft.com/office/powerpoint/2010/main" val="241425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3D53-547F-9845-F26A-C6A37ABCC1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B37BA9-8971-F20C-CF78-50226F5F22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4336F0-94B9-165A-438D-26959C492A2A}"/>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5" name="Footer Placeholder 4">
            <a:extLst>
              <a:ext uri="{FF2B5EF4-FFF2-40B4-BE49-F238E27FC236}">
                <a16:creationId xmlns:a16="http://schemas.microsoft.com/office/drawing/2014/main" id="{1C7A9A88-ABD6-651E-C9DE-25A406FBD1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53FB77-20F6-7DA2-3F4F-446BB4BEF3CD}"/>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11310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EDEFD-FC62-FC84-AD44-C0D6C10818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A6D1FE-E849-3940-57C5-F39BFEC1BD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897920-D79B-C814-D493-1701718A64C4}"/>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5" name="Footer Placeholder 4">
            <a:extLst>
              <a:ext uri="{FF2B5EF4-FFF2-40B4-BE49-F238E27FC236}">
                <a16:creationId xmlns:a16="http://schemas.microsoft.com/office/drawing/2014/main" id="{2ADCB892-305D-D083-C28C-E67814B117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B968B-D7EA-5BFE-5124-54D7D365657D}"/>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282200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110CD2-A158-119B-77E9-D77B0D6076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F4571F-C32D-8640-DD58-83E1F43844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41BF5-39A1-8B92-1370-D3C81EFEEC85}"/>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5" name="Footer Placeholder 4">
            <a:extLst>
              <a:ext uri="{FF2B5EF4-FFF2-40B4-BE49-F238E27FC236}">
                <a16:creationId xmlns:a16="http://schemas.microsoft.com/office/drawing/2014/main" id="{8B728645-DFFE-3F2C-DFB1-4892679A9B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B62118-5E0E-9001-2550-24CB69EB6150}"/>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1794691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55A-BD28-161C-79E2-6A477525CF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9FEF37-FBBE-9DD4-47B4-C6677D18DD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8A9EE4-8119-3B7D-5881-523E35FA0480}"/>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5" name="Footer Placeholder 4">
            <a:extLst>
              <a:ext uri="{FF2B5EF4-FFF2-40B4-BE49-F238E27FC236}">
                <a16:creationId xmlns:a16="http://schemas.microsoft.com/office/drawing/2014/main" id="{C6B7D52E-CBFF-9C3B-3403-37B6C3205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E84A5C-94E6-4A3C-FE2D-101AA5FEFB61}"/>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4193780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0667C-9CB9-96A9-59CA-B6F8832CC3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B02E4A-78BF-C27C-E107-C8DDE0ADBC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651524-FFBD-9C33-1ABF-148E8741CF6E}"/>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5" name="Footer Placeholder 4">
            <a:extLst>
              <a:ext uri="{FF2B5EF4-FFF2-40B4-BE49-F238E27FC236}">
                <a16:creationId xmlns:a16="http://schemas.microsoft.com/office/drawing/2014/main" id="{86438CF8-AE22-49CD-3387-D459B1DA6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9F0A12-3270-3C56-930D-6FA2A41415D0}"/>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120416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1DBE-E2C2-97DC-1DB7-C66D8C9FA6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83B181-66A5-090E-80F0-4C6FFAF88B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E06F61-A25F-A612-955B-BC7AB263C3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CADC14-9E03-2320-5ECA-9774BBA47D30}"/>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6" name="Footer Placeholder 5">
            <a:extLst>
              <a:ext uri="{FF2B5EF4-FFF2-40B4-BE49-F238E27FC236}">
                <a16:creationId xmlns:a16="http://schemas.microsoft.com/office/drawing/2014/main" id="{D86A1115-3D27-F15F-B2A7-9578EDFC15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C93020-A4D9-2AF6-6858-477A1FBF1BA0}"/>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2024082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BD91-A347-CCF8-336F-99461A104D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2427A1-C60B-43F4-9445-CD7F81FB9C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057BC3-54AD-0A99-4922-918B260699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34DEF3-EF6D-4B7F-8CEF-5C0FC65E7E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735BCA-7B77-00C5-1BBB-E3F08BC032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00F7F8-2A73-F46D-CF46-2CE54F0557CD}"/>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8" name="Footer Placeholder 7">
            <a:extLst>
              <a:ext uri="{FF2B5EF4-FFF2-40B4-BE49-F238E27FC236}">
                <a16:creationId xmlns:a16="http://schemas.microsoft.com/office/drawing/2014/main" id="{89E295FE-F13A-D9CB-DE2E-3D6268ED3AD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D34ABD-ADCA-AEBF-8F26-20785D73B69A}"/>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69767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69A7-B235-622E-8371-2B83FA0EAB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77661C-ACDE-1F08-3770-0DCB98231969}"/>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4" name="Footer Placeholder 3">
            <a:extLst>
              <a:ext uri="{FF2B5EF4-FFF2-40B4-BE49-F238E27FC236}">
                <a16:creationId xmlns:a16="http://schemas.microsoft.com/office/drawing/2014/main" id="{18E10628-537C-F4AD-6547-B5840478F2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73B346-B635-9A7C-52AF-FD40634879B8}"/>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55571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D1CCE3-5CE9-1F89-479E-4EFDF36CF916}"/>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3" name="Footer Placeholder 2">
            <a:extLst>
              <a:ext uri="{FF2B5EF4-FFF2-40B4-BE49-F238E27FC236}">
                <a16:creationId xmlns:a16="http://schemas.microsoft.com/office/drawing/2014/main" id="{62C00AE0-D171-D279-E5D5-28E2249813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9D5A88-ADCE-1648-965A-25B551C348FF}"/>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1029400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3A57B-AA8B-A085-EB34-5729A64C99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57C308-9281-2A01-5613-1FC8C4A63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4C17A3-3AEA-813F-3313-1385C75423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7C99EB-091F-B9BB-5A00-8EF44404C2F9}"/>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6" name="Footer Placeholder 5">
            <a:extLst>
              <a:ext uri="{FF2B5EF4-FFF2-40B4-BE49-F238E27FC236}">
                <a16:creationId xmlns:a16="http://schemas.microsoft.com/office/drawing/2014/main" id="{394733C9-61CA-6C13-0E81-65E9E6736D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CD5723-40D4-AC28-7E55-C1B2FE622B68}"/>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3465482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6800-2B1F-D1AD-7993-8E10CA79D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9DCBAE-8C68-7DD9-88F2-8D3F7B45CF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5434C4-3379-9639-AD0C-60246718DD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4BD0A5-C576-5ED9-6580-1D21122A35BE}"/>
              </a:ext>
            </a:extLst>
          </p:cNvPr>
          <p:cNvSpPr>
            <a:spLocks noGrp="1"/>
          </p:cNvSpPr>
          <p:nvPr>
            <p:ph type="dt" sz="half" idx="10"/>
          </p:nvPr>
        </p:nvSpPr>
        <p:spPr/>
        <p:txBody>
          <a:bodyPr/>
          <a:lstStyle/>
          <a:p>
            <a:fld id="{77152792-9513-43C1-AFEC-264E030176C8}" type="datetimeFigureOut">
              <a:rPr lang="en-US" smtClean="0"/>
              <a:t>8/31/2023</a:t>
            </a:fld>
            <a:endParaRPr lang="en-US"/>
          </a:p>
        </p:txBody>
      </p:sp>
      <p:sp>
        <p:nvSpPr>
          <p:cNvPr id="6" name="Footer Placeholder 5">
            <a:extLst>
              <a:ext uri="{FF2B5EF4-FFF2-40B4-BE49-F238E27FC236}">
                <a16:creationId xmlns:a16="http://schemas.microsoft.com/office/drawing/2014/main" id="{04EE06D2-7F65-989E-1362-6E4080E7DD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48000F-37C0-B678-ED6B-F10314503DEA}"/>
              </a:ext>
            </a:extLst>
          </p:cNvPr>
          <p:cNvSpPr>
            <a:spLocks noGrp="1"/>
          </p:cNvSpPr>
          <p:nvPr>
            <p:ph type="sldNum" sz="quarter" idx="12"/>
          </p:nvPr>
        </p:nvSpPr>
        <p:spPr/>
        <p:txBody>
          <a:bodyPr/>
          <a:lstStyle/>
          <a:p>
            <a:fld id="{B714747B-DBB2-4ABB-B4DD-00EBFAF92E89}" type="slidenum">
              <a:rPr lang="en-US" smtClean="0"/>
              <a:t>‹#›</a:t>
            </a:fld>
            <a:endParaRPr lang="en-US"/>
          </a:p>
        </p:txBody>
      </p:sp>
    </p:spTree>
    <p:extLst>
      <p:ext uri="{BB962C8B-B14F-4D97-AF65-F5344CB8AC3E}">
        <p14:creationId xmlns:p14="http://schemas.microsoft.com/office/powerpoint/2010/main" val="2871806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A9A0DF-ACEC-A2CC-3ECE-A34E775C31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7CD7E1-A034-6F18-8430-1BAE5DA413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20F87-9F65-0CC7-CDBB-E00EB4B895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52792-9513-43C1-AFEC-264E030176C8}" type="datetimeFigureOut">
              <a:rPr lang="en-US" smtClean="0"/>
              <a:t>8/31/2023</a:t>
            </a:fld>
            <a:endParaRPr lang="en-US"/>
          </a:p>
        </p:txBody>
      </p:sp>
      <p:sp>
        <p:nvSpPr>
          <p:cNvPr id="5" name="Footer Placeholder 4">
            <a:extLst>
              <a:ext uri="{FF2B5EF4-FFF2-40B4-BE49-F238E27FC236}">
                <a16:creationId xmlns:a16="http://schemas.microsoft.com/office/drawing/2014/main" id="{AD5C20CD-C640-FF50-DFED-ADF0B776E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00A067-7816-29AF-0BA6-277ABE237F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4747B-DBB2-4ABB-B4DD-00EBFAF92E89}" type="slidenum">
              <a:rPr lang="en-US" smtClean="0"/>
              <a:t>‹#›</a:t>
            </a:fld>
            <a:endParaRPr lang="en-US"/>
          </a:p>
        </p:txBody>
      </p:sp>
    </p:spTree>
    <p:extLst>
      <p:ext uri="{BB962C8B-B14F-4D97-AF65-F5344CB8AC3E}">
        <p14:creationId xmlns:p14="http://schemas.microsoft.com/office/powerpoint/2010/main" val="1167301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es.wikipedia.org/wiki/Archivo:Seal_of_Mendocino_County,_California.pn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4FC8309-699E-3D6D-824A-74C92BB7E34E}"/>
              </a:ext>
            </a:extLst>
          </p:cNvPr>
          <p:cNvSpPr/>
          <p:nvPr/>
        </p:nvSpPr>
        <p:spPr>
          <a:xfrm>
            <a:off x="0" y="0"/>
            <a:ext cx="12269037" cy="698360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F1EC644F-9CF5-4C82-9642-679A4717B7ED}"/>
              </a:ext>
            </a:extLst>
          </p:cNvPr>
          <p:cNvCxnSpPr>
            <a:cxnSpLocks/>
          </p:cNvCxnSpPr>
          <p:nvPr/>
        </p:nvCxnSpPr>
        <p:spPr>
          <a:xfrm>
            <a:off x="725865" y="5551697"/>
            <a:ext cx="11466135" cy="0"/>
          </a:xfrm>
          <a:prstGeom prst="line">
            <a:avLst/>
          </a:prstGeom>
          <a:ln w="57150">
            <a:solidFill>
              <a:srgbClr val="FCB116"/>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7BB7F0E9-5405-4D7D-A9DE-08079BE6915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840795" y="179106"/>
            <a:ext cx="1256967" cy="714343"/>
          </a:xfrm>
          <a:prstGeom prst="rect">
            <a:avLst/>
          </a:prstGeom>
        </p:spPr>
      </p:pic>
      <p:sp>
        <p:nvSpPr>
          <p:cNvPr id="4" name="TextBox 3">
            <a:extLst>
              <a:ext uri="{FF2B5EF4-FFF2-40B4-BE49-F238E27FC236}">
                <a16:creationId xmlns:a16="http://schemas.microsoft.com/office/drawing/2014/main" id="{B659631D-EE6D-6F2A-25BB-D4C0B106B09B}"/>
              </a:ext>
            </a:extLst>
          </p:cNvPr>
          <p:cNvSpPr txBox="1"/>
          <p:nvPr/>
        </p:nvSpPr>
        <p:spPr>
          <a:xfrm>
            <a:off x="0" y="2624987"/>
            <a:ext cx="12192000" cy="2123658"/>
          </a:xfrm>
          <a:prstGeom prst="rect">
            <a:avLst/>
          </a:prstGeom>
          <a:noFill/>
        </p:spPr>
        <p:txBody>
          <a:bodyPr wrap="square"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Franklin Gothic Demi Cond" panose="020B0706030402020204" pitchFamily="34" charset="0"/>
                <a:ea typeface="+mn-ea"/>
                <a:cs typeface="+mn-cs"/>
              </a:rPr>
              <a:t>Mendocino County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6600" dirty="0">
                <a:solidFill>
                  <a:prstClr val="white"/>
                </a:solidFill>
                <a:latin typeface="Franklin Gothic Demi Cond" panose="020B0706030402020204" pitchFamily="34" charset="0"/>
              </a:rPr>
              <a:t>End User Training</a:t>
            </a:r>
            <a:endParaRPr kumimoji="0" lang="en-US" sz="6600" b="0" i="0" u="none" strike="noStrike" kern="1200" cap="none" spc="0" normalizeH="0" baseline="0" noProof="0" dirty="0">
              <a:ln>
                <a:noFill/>
              </a:ln>
              <a:solidFill>
                <a:prstClr val="white"/>
              </a:solidFill>
              <a:effectLst/>
              <a:uLnTx/>
              <a:uFillTx/>
              <a:latin typeface="Franklin Gothic Demi Cond" panose="020B0706030402020204" pitchFamily="34" charset="0"/>
              <a:ea typeface="+mn-ea"/>
              <a:cs typeface="+mn-cs"/>
            </a:endParaRPr>
          </a:p>
        </p:txBody>
      </p:sp>
      <p:pic>
        <p:nvPicPr>
          <p:cNvPr id="7" name="Picture 6" descr="Logo&#10;&#10;Description automatically generated">
            <a:extLst>
              <a:ext uri="{FF2B5EF4-FFF2-40B4-BE49-F238E27FC236}">
                <a16:creationId xmlns:a16="http://schemas.microsoft.com/office/drawing/2014/main" id="{D2FBE805-EA90-3621-ABF0-0C8B4B1C8C8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23703" y="179106"/>
            <a:ext cx="1655762" cy="1655762"/>
          </a:xfrm>
          <a:prstGeom prst="rect">
            <a:avLst/>
          </a:prstGeom>
        </p:spPr>
      </p:pic>
      <p:sp>
        <p:nvSpPr>
          <p:cNvPr id="8" name="TextBox 7">
            <a:extLst>
              <a:ext uri="{FF2B5EF4-FFF2-40B4-BE49-F238E27FC236}">
                <a16:creationId xmlns:a16="http://schemas.microsoft.com/office/drawing/2014/main" id="{FB98E270-47D0-F954-CD1F-20257034F33E}"/>
              </a:ext>
            </a:extLst>
          </p:cNvPr>
          <p:cNvSpPr txBox="1"/>
          <p:nvPr/>
        </p:nvSpPr>
        <p:spPr>
          <a:xfrm>
            <a:off x="725865" y="5898319"/>
            <a:ext cx="11036644" cy="707886"/>
          </a:xfrm>
          <a:prstGeom prst="rect">
            <a:avLst/>
          </a:prstGeom>
          <a:noFill/>
        </p:spPr>
        <p:txBody>
          <a:bodyPr wrap="square" rtlCol="0">
            <a:spAutoFit/>
          </a:bodyPr>
          <a:lstStyle/>
          <a:p>
            <a:pPr algn="ctr"/>
            <a:r>
              <a:rPr lang="en-US" sz="4000" b="1" dirty="0">
                <a:solidFill>
                  <a:srgbClr val="FCB116"/>
                </a:solidFill>
              </a:rPr>
              <a:t>Class #1 System Overview and Navigation</a:t>
            </a:r>
          </a:p>
        </p:txBody>
      </p:sp>
    </p:spTree>
    <p:extLst>
      <p:ext uri="{BB962C8B-B14F-4D97-AF65-F5344CB8AC3E}">
        <p14:creationId xmlns:p14="http://schemas.microsoft.com/office/powerpoint/2010/main" val="2573559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57895-5F7E-4A48-8822-62B02020C98E}"/>
              </a:ext>
            </a:extLst>
          </p:cNvPr>
          <p:cNvSpPr txBox="1"/>
          <p:nvPr/>
        </p:nvSpPr>
        <p:spPr>
          <a:xfrm>
            <a:off x="663981" y="179106"/>
            <a:ext cx="6815579" cy="61555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1E285C"/>
                </a:solidFill>
                <a:effectLst/>
                <a:uLnTx/>
                <a:uFillTx/>
                <a:latin typeface="Franklin Gothic Demi" panose="020B0703020102020204" pitchFamily="34" charset="0"/>
                <a:ea typeface="+mn-ea"/>
                <a:cs typeface="+mn-cs"/>
              </a:rPr>
              <a:t>Agenda</a:t>
            </a:r>
          </a:p>
        </p:txBody>
      </p:sp>
      <p:cxnSp>
        <p:nvCxnSpPr>
          <p:cNvPr id="6" name="Straight Connector 5">
            <a:extLst>
              <a:ext uri="{FF2B5EF4-FFF2-40B4-BE49-F238E27FC236}">
                <a16:creationId xmlns:a16="http://schemas.microsoft.com/office/drawing/2014/main" id="{F1EC644F-9CF5-4C82-9642-679A4717B7ED}"/>
              </a:ext>
            </a:extLst>
          </p:cNvPr>
          <p:cNvCxnSpPr>
            <a:cxnSpLocks/>
          </p:cNvCxnSpPr>
          <p:nvPr/>
        </p:nvCxnSpPr>
        <p:spPr>
          <a:xfrm>
            <a:off x="742140" y="829559"/>
            <a:ext cx="11449860" cy="0"/>
          </a:xfrm>
          <a:prstGeom prst="line">
            <a:avLst/>
          </a:prstGeom>
          <a:ln w="57150">
            <a:solidFill>
              <a:srgbClr val="FCB116"/>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7224F6-EA5F-5EAE-7192-05ABC68D20A2}"/>
              </a:ext>
            </a:extLst>
          </p:cNvPr>
          <p:cNvSpPr txBox="1"/>
          <p:nvPr/>
        </p:nvSpPr>
        <p:spPr>
          <a:xfrm>
            <a:off x="742140" y="1168740"/>
            <a:ext cx="6117121" cy="4747453"/>
          </a:xfrm>
          <a:prstGeom prst="rect">
            <a:avLst/>
          </a:prstGeom>
          <a:noFill/>
        </p:spPr>
        <p:txBody>
          <a:bodyPr wrap="square" rtlCol="0">
            <a:spAutoFit/>
          </a:bodyPr>
          <a:lstStyle/>
          <a:p>
            <a:pPr marL="377190" marR="0" lvl="0" indent="-285750" algn="l" defTabSz="914400" rtl="0" eaLnBrk="1" fontAlgn="ctr" latinLnBrk="0" hangingPunct="1">
              <a:lnSpc>
                <a:spcPct val="115000"/>
              </a:lnSpc>
              <a:spcBef>
                <a:spcPts val="200"/>
              </a:spcBef>
              <a:spcAft>
                <a:spcPts val="0"/>
              </a:spcAft>
              <a:buClrTx/>
              <a:buSzTx/>
              <a:buFont typeface="Wingdings" panose="05000000000000000000" pitchFamily="2" charset="2"/>
              <a:buChar char="§"/>
              <a:tabLst/>
              <a:defRPr/>
            </a:pPr>
            <a:r>
              <a:rPr kumimoji="0" lang="en-US" sz="2800" b="0" i="0" u="none" strike="noStrike" kern="1200" cap="none" spc="0" normalizeH="0" baseline="0" noProof="0" dirty="0">
                <a:ln>
                  <a:noFill/>
                </a:ln>
                <a:solidFill>
                  <a:srgbClr val="1E285C"/>
                </a:solidFill>
                <a:effectLst/>
                <a:uLnTx/>
                <a:uFillTx/>
                <a:latin typeface="Franklin Gothic Medium" panose="020B0603020102020204" pitchFamily="34" charset="0"/>
                <a:ea typeface="+mn-ea"/>
                <a:cs typeface="+mn-cs"/>
              </a:rPr>
              <a:t>Goal of End User Training</a:t>
            </a:r>
          </a:p>
          <a:p>
            <a:pPr marL="377190" marR="0" lvl="0" indent="-285750" algn="l" defTabSz="914400" rtl="0" eaLnBrk="1" fontAlgn="ctr" latinLnBrk="0" hangingPunct="1">
              <a:lnSpc>
                <a:spcPct val="115000"/>
              </a:lnSpc>
              <a:spcBef>
                <a:spcPts val="200"/>
              </a:spcBef>
              <a:spcAft>
                <a:spcPts val="0"/>
              </a:spcAft>
              <a:buClrTx/>
              <a:buSzTx/>
              <a:buFont typeface="Wingdings" panose="05000000000000000000" pitchFamily="2" charset="2"/>
              <a:buChar char="§"/>
              <a:tabLst/>
              <a:defRPr/>
            </a:pPr>
            <a:r>
              <a:rPr lang="en-US" sz="2800" dirty="0">
                <a:solidFill>
                  <a:srgbClr val="1E285C"/>
                </a:solidFill>
                <a:latin typeface="Franklin Gothic Medium" panose="020B0603020102020204" pitchFamily="34" charset="0"/>
              </a:rPr>
              <a:t>Class Format</a:t>
            </a:r>
          </a:p>
          <a:p>
            <a:pPr marL="377190" marR="0" lvl="0" indent="-285750" algn="l" defTabSz="914400" rtl="0" eaLnBrk="1" fontAlgn="ctr" latinLnBrk="0" hangingPunct="1">
              <a:lnSpc>
                <a:spcPct val="115000"/>
              </a:lnSpc>
              <a:spcBef>
                <a:spcPts val="200"/>
              </a:spcBef>
              <a:spcAft>
                <a:spcPts val="0"/>
              </a:spcAft>
              <a:buClrTx/>
              <a:buSzTx/>
              <a:buFont typeface="Wingdings" panose="05000000000000000000" pitchFamily="2" charset="2"/>
              <a:buChar char="§"/>
              <a:tabLst/>
              <a:defRPr/>
            </a:pPr>
            <a:r>
              <a:rPr kumimoji="0" lang="en-US" sz="2800" b="0" i="0" u="none" strike="noStrike" kern="1200" cap="none" spc="0" normalizeH="0" baseline="0" noProof="0" dirty="0">
                <a:ln>
                  <a:noFill/>
                </a:ln>
                <a:solidFill>
                  <a:srgbClr val="1E285C"/>
                </a:solidFill>
                <a:effectLst/>
                <a:uLnTx/>
                <a:uFillTx/>
                <a:latin typeface="Franklin Gothic Medium" panose="020B0603020102020204" pitchFamily="34" charset="0"/>
                <a:ea typeface="+mn-ea"/>
                <a:cs typeface="+mn-cs"/>
              </a:rPr>
              <a:t>Environments</a:t>
            </a:r>
          </a:p>
          <a:p>
            <a:pPr marL="377190" marR="0" lvl="0" indent="-285750" algn="l" defTabSz="914400" rtl="0" eaLnBrk="1" fontAlgn="ctr" latinLnBrk="0" hangingPunct="1">
              <a:lnSpc>
                <a:spcPct val="115000"/>
              </a:lnSpc>
              <a:spcBef>
                <a:spcPts val="200"/>
              </a:spcBef>
              <a:spcAft>
                <a:spcPts val="0"/>
              </a:spcAft>
              <a:buClrTx/>
              <a:buSzTx/>
              <a:buFont typeface="Wingdings" panose="05000000000000000000" pitchFamily="2" charset="2"/>
              <a:buChar char="§"/>
              <a:tabLst/>
              <a:defRPr/>
            </a:pPr>
            <a:r>
              <a:rPr lang="en-US" sz="2800" dirty="0">
                <a:solidFill>
                  <a:srgbClr val="1E285C"/>
                </a:solidFill>
                <a:latin typeface="Franklin Gothic Medium" panose="020B0603020102020204" pitchFamily="34" charset="0"/>
              </a:rPr>
              <a:t>Terms</a:t>
            </a:r>
          </a:p>
          <a:p>
            <a:pPr marL="377190" marR="0" lvl="0" indent="-285750" algn="l" defTabSz="914400" rtl="0" eaLnBrk="1" fontAlgn="ctr" latinLnBrk="0" hangingPunct="1">
              <a:lnSpc>
                <a:spcPct val="115000"/>
              </a:lnSpc>
              <a:spcBef>
                <a:spcPts val="200"/>
              </a:spcBef>
              <a:spcAft>
                <a:spcPts val="0"/>
              </a:spcAft>
              <a:buClrTx/>
              <a:buSzTx/>
              <a:buFont typeface="Wingdings" panose="05000000000000000000" pitchFamily="2" charset="2"/>
              <a:buChar char="§"/>
              <a:tabLst/>
              <a:defRPr/>
            </a:pPr>
            <a:r>
              <a:rPr lang="en-US" sz="2800" dirty="0">
                <a:solidFill>
                  <a:srgbClr val="1E285C"/>
                </a:solidFill>
                <a:latin typeface="Franklin Gothic Medium" panose="020B0603020102020204" pitchFamily="34" charset="0"/>
              </a:rPr>
              <a:t>Converted Data</a:t>
            </a:r>
          </a:p>
          <a:p>
            <a:pPr marL="377190" indent="-285750" fontAlgn="ctr">
              <a:lnSpc>
                <a:spcPct val="115000"/>
              </a:lnSpc>
              <a:spcBef>
                <a:spcPts val="200"/>
              </a:spcBef>
              <a:buFont typeface="Wingdings" panose="05000000000000000000" pitchFamily="2" charset="2"/>
              <a:buChar char="§"/>
              <a:defRPr/>
            </a:pPr>
            <a:r>
              <a:rPr kumimoji="0" lang="en-US" sz="2800" b="0" i="0" u="none" strike="noStrike" kern="1200" cap="none" spc="0" normalizeH="0" baseline="0" noProof="0" dirty="0">
                <a:ln>
                  <a:noFill/>
                </a:ln>
                <a:solidFill>
                  <a:srgbClr val="1E285C"/>
                </a:solidFill>
                <a:effectLst/>
                <a:uLnTx/>
                <a:uFillTx/>
                <a:latin typeface="Franklin Gothic Medium" panose="020B0603020102020204" pitchFamily="34" charset="0"/>
                <a:ea typeface="+mn-ea"/>
                <a:cs typeface="+mn-cs"/>
              </a:rPr>
              <a:t>Training Class Schedule</a:t>
            </a:r>
          </a:p>
          <a:p>
            <a:pPr marL="377190" indent="-285750" fontAlgn="ctr">
              <a:lnSpc>
                <a:spcPct val="115000"/>
              </a:lnSpc>
              <a:spcBef>
                <a:spcPts val="200"/>
              </a:spcBef>
              <a:buFont typeface="Wingdings" panose="05000000000000000000" pitchFamily="2" charset="2"/>
              <a:buChar char="§"/>
              <a:defRPr/>
            </a:pPr>
            <a:r>
              <a:rPr lang="en-US" sz="2800" dirty="0">
                <a:solidFill>
                  <a:srgbClr val="1E285C"/>
                </a:solidFill>
                <a:latin typeface="Franklin Gothic Medium" panose="020B0603020102020204" pitchFamily="34" charset="0"/>
              </a:rPr>
              <a:t>Log into Accela</a:t>
            </a:r>
          </a:p>
          <a:p>
            <a:pPr marL="377190" marR="0" lvl="0" indent="-285750" algn="l" defTabSz="914400" rtl="0" eaLnBrk="1" fontAlgn="ctr" latinLnBrk="0" hangingPunct="1">
              <a:lnSpc>
                <a:spcPct val="115000"/>
              </a:lnSpc>
              <a:spcBef>
                <a:spcPts val="200"/>
              </a:spcBef>
              <a:spcAft>
                <a:spcPts val="0"/>
              </a:spcAft>
              <a:buClrTx/>
              <a:buSzTx/>
              <a:buFont typeface="Wingdings" panose="05000000000000000000" pitchFamily="2" charset="2"/>
              <a:buChar char="§"/>
              <a:tabLst/>
              <a:defRPr/>
            </a:pPr>
            <a:endParaRPr lang="en-US" dirty="0">
              <a:solidFill>
                <a:srgbClr val="1E285C"/>
              </a:solidFill>
              <a:latin typeface="Franklin Gothic Medium" panose="020B0603020102020204" pitchFamily="34" charset="0"/>
            </a:endParaRPr>
          </a:p>
          <a:p>
            <a:pPr marL="548640" lvl="1" fontAlgn="ctr">
              <a:lnSpc>
                <a:spcPct val="115000"/>
              </a:lnSpc>
              <a:spcBef>
                <a:spcPts val="200"/>
              </a:spcBef>
              <a:defRPr/>
            </a:pPr>
            <a:endParaRPr lang="en-US" dirty="0">
              <a:solidFill>
                <a:srgbClr val="1E285C"/>
              </a:solidFill>
              <a:latin typeface="Franklin Gothic Medium" panose="020B0603020102020204" pitchFamily="34" charset="0"/>
            </a:endParaRPr>
          </a:p>
          <a:p>
            <a:pPr marL="834390" lvl="1" indent="-285750" fontAlgn="ctr">
              <a:lnSpc>
                <a:spcPct val="115000"/>
              </a:lnSpc>
              <a:spcBef>
                <a:spcPts val="200"/>
              </a:spcBef>
              <a:buFont typeface="Wingdings" panose="05000000000000000000" pitchFamily="2" charset="2"/>
              <a:buChar char="§"/>
              <a:defRPr/>
            </a:pPr>
            <a:endParaRPr lang="en-US" dirty="0">
              <a:solidFill>
                <a:srgbClr val="1E285C"/>
              </a:solidFill>
              <a:latin typeface="Franklin Gothic Medium" panose="020B0603020102020204" pitchFamily="34" charset="0"/>
            </a:endParaRPr>
          </a:p>
        </p:txBody>
      </p:sp>
      <p:pic>
        <p:nvPicPr>
          <p:cNvPr id="11" name="Picture 10">
            <a:extLst>
              <a:ext uri="{FF2B5EF4-FFF2-40B4-BE49-F238E27FC236}">
                <a16:creationId xmlns:a16="http://schemas.microsoft.com/office/drawing/2014/main" id="{8097050A-1970-F613-F87A-7585184A1D08}"/>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774777" y="6042719"/>
            <a:ext cx="1256967" cy="714344"/>
          </a:xfrm>
          <a:prstGeom prst="rect">
            <a:avLst/>
          </a:prstGeom>
        </p:spPr>
      </p:pic>
    </p:spTree>
    <p:extLst>
      <p:ext uri="{BB962C8B-B14F-4D97-AF65-F5344CB8AC3E}">
        <p14:creationId xmlns:p14="http://schemas.microsoft.com/office/powerpoint/2010/main" val="823642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57895-5F7E-4A48-8822-62B02020C98E}"/>
              </a:ext>
            </a:extLst>
          </p:cNvPr>
          <p:cNvSpPr txBox="1"/>
          <p:nvPr/>
        </p:nvSpPr>
        <p:spPr>
          <a:xfrm>
            <a:off x="663981" y="179106"/>
            <a:ext cx="11185512" cy="615553"/>
          </a:xfrm>
          <a:prstGeom prst="rect">
            <a:avLst/>
          </a:prstGeom>
          <a:noFill/>
        </p:spPr>
        <p:txBody>
          <a:bodyPr wrap="square" rtlCol="0">
            <a:spAutoFit/>
          </a:bodyPr>
          <a:lstStyle/>
          <a:p>
            <a:r>
              <a:rPr lang="en-US" sz="3400" dirty="0">
                <a:solidFill>
                  <a:srgbClr val="1E285C"/>
                </a:solidFill>
                <a:latin typeface="Franklin Gothic Demi" panose="020B0703020102020204" pitchFamily="34" charset="0"/>
              </a:rPr>
              <a:t>End User Training Overview</a:t>
            </a:r>
          </a:p>
        </p:txBody>
      </p:sp>
      <p:cxnSp>
        <p:nvCxnSpPr>
          <p:cNvPr id="6" name="Straight Connector 5">
            <a:extLst>
              <a:ext uri="{FF2B5EF4-FFF2-40B4-BE49-F238E27FC236}">
                <a16:creationId xmlns:a16="http://schemas.microsoft.com/office/drawing/2014/main" id="{F1EC644F-9CF5-4C82-9642-679A4717B7ED}"/>
              </a:ext>
            </a:extLst>
          </p:cNvPr>
          <p:cNvCxnSpPr>
            <a:cxnSpLocks/>
          </p:cNvCxnSpPr>
          <p:nvPr/>
        </p:nvCxnSpPr>
        <p:spPr>
          <a:xfrm>
            <a:off x="742140" y="829559"/>
            <a:ext cx="11449860" cy="0"/>
          </a:xfrm>
          <a:prstGeom prst="line">
            <a:avLst/>
          </a:prstGeom>
          <a:ln w="57150">
            <a:solidFill>
              <a:srgbClr val="FCB11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B7E51D-36F7-4A39-8460-8D846B138F25}"/>
              </a:ext>
            </a:extLst>
          </p:cNvPr>
          <p:cNvSpPr txBox="1"/>
          <p:nvPr/>
        </p:nvSpPr>
        <p:spPr>
          <a:xfrm>
            <a:off x="732881" y="1133839"/>
            <a:ext cx="10843207" cy="5755422"/>
          </a:xfrm>
          <a:prstGeom prst="rect">
            <a:avLst/>
          </a:prstGeom>
          <a:noFill/>
        </p:spPr>
        <p:txBody>
          <a:bodyPr wrap="square" lIns="91440" tIns="45720" rIns="91440" bIns="45720" rtlCol="0" anchor="t">
            <a:spAutoFit/>
          </a:bodyPr>
          <a:lstStyle/>
          <a:p>
            <a:pPr>
              <a:spcAft>
                <a:spcPts val="800"/>
              </a:spcAft>
              <a:buClr>
                <a:srgbClr val="0083CA"/>
              </a:buClr>
            </a:pPr>
            <a:r>
              <a:rPr lang="en-US" sz="2800" dirty="0">
                <a:solidFill>
                  <a:srgbClr val="002060"/>
                </a:solidFill>
                <a:latin typeface="Franklin Gothic Demi" panose="020B0703020102020204" pitchFamily="34" charset="0"/>
              </a:rPr>
              <a:t>Goal of End User Training</a:t>
            </a:r>
            <a:endParaRPr lang="en-US" sz="2800" dirty="0">
              <a:solidFill>
                <a:srgbClr val="1E285C"/>
              </a:solidFill>
              <a:latin typeface="Franklin Gothic Book"/>
            </a:endParaRPr>
          </a:p>
          <a:p>
            <a:pPr marL="514350" indent="-514350">
              <a:spcAft>
                <a:spcPts val="800"/>
              </a:spcAft>
              <a:buClr>
                <a:srgbClr val="0083CA"/>
              </a:buClr>
              <a:buFont typeface="Wingdings" panose="05000000000000000000" pitchFamily="2" charset="2"/>
              <a:buChar char="§"/>
            </a:pPr>
            <a:r>
              <a:rPr lang="en-US" sz="2800" dirty="0">
                <a:solidFill>
                  <a:srgbClr val="1E285C"/>
                </a:solidFill>
                <a:latin typeface="Franklin Gothic Book"/>
              </a:rPr>
              <a:t>Give staff a good understanding of how the Accela software works so that they can use the new system to perform work tasks</a:t>
            </a:r>
          </a:p>
          <a:p>
            <a:pPr marL="514350" indent="-514350">
              <a:spcAft>
                <a:spcPts val="800"/>
              </a:spcAft>
              <a:buClr>
                <a:srgbClr val="0083CA"/>
              </a:buClr>
              <a:buFont typeface="Wingdings" panose="05000000000000000000" pitchFamily="2" charset="2"/>
              <a:buChar char="§"/>
            </a:pPr>
            <a:endParaRPr lang="en-US" sz="2800" dirty="0">
              <a:solidFill>
                <a:srgbClr val="1E285C"/>
              </a:solidFill>
              <a:latin typeface="Franklin Gothic Book"/>
            </a:endParaRPr>
          </a:p>
          <a:p>
            <a:pPr>
              <a:spcAft>
                <a:spcPts val="800"/>
              </a:spcAft>
              <a:buClr>
                <a:srgbClr val="0083CA"/>
              </a:buClr>
            </a:pPr>
            <a:r>
              <a:rPr lang="en-US" sz="2800" dirty="0">
                <a:solidFill>
                  <a:srgbClr val="002060"/>
                </a:solidFill>
                <a:latin typeface="Franklin Gothic Demi" panose="020B0703020102020204" pitchFamily="34" charset="0"/>
              </a:rPr>
              <a:t>Class Format</a:t>
            </a:r>
          </a:p>
          <a:p>
            <a:pPr marL="514350" indent="-514350">
              <a:spcAft>
                <a:spcPts val="800"/>
              </a:spcAft>
              <a:buClr>
                <a:srgbClr val="0083CA"/>
              </a:buClr>
              <a:buFont typeface="Wingdings" panose="05000000000000000000" pitchFamily="2" charset="2"/>
              <a:buChar char="§"/>
            </a:pPr>
            <a:r>
              <a:rPr lang="en-US" sz="2800" dirty="0">
                <a:solidFill>
                  <a:srgbClr val="1E285C"/>
                </a:solidFill>
                <a:latin typeface="Franklin Gothic Book"/>
              </a:rPr>
              <a:t>Looking at staff view and applicant/customer views</a:t>
            </a:r>
          </a:p>
          <a:p>
            <a:pPr marL="514350" indent="-514350">
              <a:spcAft>
                <a:spcPts val="800"/>
              </a:spcAft>
              <a:buClr>
                <a:srgbClr val="0083CA"/>
              </a:buClr>
              <a:buFont typeface="Wingdings" panose="05000000000000000000" pitchFamily="2" charset="2"/>
              <a:buChar char="§"/>
            </a:pPr>
            <a:r>
              <a:rPr lang="en-US" sz="2800" dirty="0">
                <a:solidFill>
                  <a:srgbClr val="1E285C"/>
                </a:solidFill>
                <a:latin typeface="Franklin Gothic Book"/>
              </a:rPr>
              <a:t>Interactive</a:t>
            </a:r>
          </a:p>
          <a:p>
            <a:pPr marL="514350" indent="-514350">
              <a:spcAft>
                <a:spcPts val="800"/>
              </a:spcAft>
              <a:buClr>
                <a:srgbClr val="0083CA"/>
              </a:buClr>
              <a:buFont typeface="Wingdings" panose="05000000000000000000" pitchFamily="2" charset="2"/>
              <a:buChar char="§"/>
            </a:pPr>
            <a:r>
              <a:rPr lang="en-US" sz="2800" dirty="0">
                <a:solidFill>
                  <a:srgbClr val="1E285C"/>
                </a:solidFill>
                <a:latin typeface="Franklin Gothic Book"/>
              </a:rPr>
              <a:t>Ask Questions</a:t>
            </a: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p:txBody>
      </p:sp>
      <p:pic>
        <p:nvPicPr>
          <p:cNvPr id="9" name="Picture 8">
            <a:extLst>
              <a:ext uri="{FF2B5EF4-FFF2-40B4-BE49-F238E27FC236}">
                <a16:creationId xmlns:a16="http://schemas.microsoft.com/office/drawing/2014/main" id="{D4FF439F-375D-42FB-A690-961E5264352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91100" y="6126721"/>
            <a:ext cx="1140644" cy="570322"/>
          </a:xfrm>
          <a:prstGeom prst="rect">
            <a:avLst/>
          </a:prstGeom>
        </p:spPr>
      </p:pic>
    </p:spTree>
    <p:extLst>
      <p:ext uri="{BB962C8B-B14F-4D97-AF65-F5344CB8AC3E}">
        <p14:creationId xmlns:p14="http://schemas.microsoft.com/office/powerpoint/2010/main" val="209091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57895-5F7E-4A48-8822-62B02020C98E}"/>
              </a:ext>
            </a:extLst>
          </p:cNvPr>
          <p:cNvSpPr txBox="1"/>
          <p:nvPr/>
        </p:nvSpPr>
        <p:spPr>
          <a:xfrm>
            <a:off x="663981" y="179106"/>
            <a:ext cx="11185512" cy="615553"/>
          </a:xfrm>
          <a:prstGeom prst="rect">
            <a:avLst/>
          </a:prstGeom>
          <a:noFill/>
        </p:spPr>
        <p:txBody>
          <a:bodyPr wrap="square" rtlCol="0">
            <a:spAutoFit/>
          </a:bodyPr>
          <a:lstStyle/>
          <a:p>
            <a:r>
              <a:rPr lang="en-US" sz="3400" dirty="0">
                <a:solidFill>
                  <a:srgbClr val="1E285C"/>
                </a:solidFill>
                <a:latin typeface="Franklin Gothic Demi" panose="020B0703020102020204" pitchFamily="34" charset="0"/>
              </a:rPr>
              <a:t>End User Training Overview</a:t>
            </a:r>
          </a:p>
        </p:txBody>
      </p:sp>
      <p:cxnSp>
        <p:nvCxnSpPr>
          <p:cNvPr id="6" name="Straight Connector 5">
            <a:extLst>
              <a:ext uri="{FF2B5EF4-FFF2-40B4-BE49-F238E27FC236}">
                <a16:creationId xmlns:a16="http://schemas.microsoft.com/office/drawing/2014/main" id="{F1EC644F-9CF5-4C82-9642-679A4717B7ED}"/>
              </a:ext>
            </a:extLst>
          </p:cNvPr>
          <p:cNvCxnSpPr>
            <a:cxnSpLocks/>
          </p:cNvCxnSpPr>
          <p:nvPr/>
        </p:nvCxnSpPr>
        <p:spPr>
          <a:xfrm>
            <a:off x="742140" y="829559"/>
            <a:ext cx="11449860" cy="0"/>
          </a:xfrm>
          <a:prstGeom prst="line">
            <a:avLst/>
          </a:prstGeom>
          <a:ln w="57150">
            <a:solidFill>
              <a:srgbClr val="FCB11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B7E51D-36F7-4A39-8460-8D846B138F25}"/>
              </a:ext>
            </a:extLst>
          </p:cNvPr>
          <p:cNvSpPr txBox="1"/>
          <p:nvPr/>
        </p:nvSpPr>
        <p:spPr>
          <a:xfrm>
            <a:off x="732881" y="1133839"/>
            <a:ext cx="10843207" cy="7130157"/>
          </a:xfrm>
          <a:prstGeom prst="rect">
            <a:avLst/>
          </a:prstGeom>
          <a:noFill/>
        </p:spPr>
        <p:txBody>
          <a:bodyPr wrap="square" lIns="91440" tIns="45720" rIns="91440" bIns="45720" rtlCol="0" anchor="t">
            <a:spAutoFit/>
          </a:bodyPr>
          <a:lstStyle/>
          <a:p>
            <a:pPr>
              <a:spcAft>
                <a:spcPts val="800"/>
              </a:spcAft>
              <a:buClr>
                <a:srgbClr val="0083CA"/>
              </a:buClr>
            </a:pPr>
            <a:r>
              <a:rPr lang="en-US" sz="2800" dirty="0">
                <a:solidFill>
                  <a:srgbClr val="002060"/>
                </a:solidFill>
                <a:latin typeface="Franklin Gothic Demi" panose="020B0703020102020204" pitchFamily="34" charset="0"/>
              </a:rPr>
              <a:t>Environments</a:t>
            </a: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r>
              <a:rPr lang="en-US" sz="2800" dirty="0">
                <a:solidFill>
                  <a:srgbClr val="002060"/>
                </a:solidFill>
                <a:latin typeface="Franklin Gothic Demi" panose="020B0703020102020204" pitchFamily="34" charset="0"/>
              </a:rPr>
              <a:t>Terms</a:t>
            </a:r>
          </a:p>
          <a:p>
            <a:pPr marL="514350" indent="-514350">
              <a:spcAft>
                <a:spcPts val="800"/>
              </a:spcAft>
              <a:buClr>
                <a:srgbClr val="0083CA"/>
              </a:buClr>
              <a:buFont typeface="Wingdings" panose="05000000000000000000" pitchFamily="2" charset="2"/>
              <a:buChar char="§"/>
            </a:pPr>
            <a:r>
              <a:rPr lang="en-US" sz="2000" b="1" dirty="0">
                <a:solidFill>
                  <a:srgbClr val="0070C0"/>
                </a:solidFill>
                <a:latin typeface="Franklin Gothic Book"/>
              </a:rPr>
              <a:t>Accela: </a:t>
            </a:r>
            <a:r>
              <a:rPr lang="en-US" sz="2000" dirty="0">
                <a:latin typeface="Franklin Gothic Book"/>
              </a:rPr>
              <a:t>The name of the software that has been configured for the County of Mendocino</a:t>
            </a:r>
          </a:p>
          <a:p>
            <a:pPr marL="514350" indent="-514350">
              <a:spcAft>
                <a:spcPts val="800"/>
              </a:spcAft>
              <a:buClr>
                <a:srgbClr val="0083CA"/>
              </a:buClr>
              <a:buFont typeface="Wingdings" panose="05000000000000000000" pitchFamily="2" charset="2"/>
              <a:buChar char="§"/>
            </a:pPr>
            <a:r>
              <a:rPr lang="en-US" sz="2000" b="1" dirty="0">
                <a:solidFill>
                  <a:srgbClr val="0070C0"/>
                </a:solidFill>
                <a:latin typeface="Franklin Gothic Book"/>
              </a:rPr>
              <a:t>Record:</a:t>
            </a:r>
            <a:r>
              <a:rPr lang="en-US" sz="2000" dirty="0">
                <a:solidFill>
                  <a:srgbClr val="1E285C"/>
                </a:solidFill>
                <a:latin typeface="Franklin Gothic Book"/>
              </a:rPr>
              <a:t> An entity in Accela that contains customer information and the application/ permit lifecycle. Records can include objects such as applications, contact information, permits, inspections, etc. Records can be related to each other, and every customer will have a unique record number. </a:t>
            </a:r>
          </a:p>
          <a:p>
            <a:pPr marL="514350" indent="-514350">
              <a:spcAft>
                <a:spcPts val="800"/>
              </a:spcAft>
              <a:buClr>
                <a:srgbClr val="0083CA"/>
              </a:buClr>
              <a:buFont typeface="Wingdings" panose="05000000000000000000" pitchFamily="2" charset="2"/>
              <a:buChar char="§"/>
            </a:pPr>
            <a:r>
              <a:rPr lang="en-US" sz="2000" b="1" dirty="0">
                <a:solidFill>
                  <a:srgbClr val="0070C0"/>
                </a:solidFill>
                <a:latin typeface="Franklin Gothic Book"/>
              </a:rPr>
              <a:t>Back office/AA/AV:</a:t>
            </a:r>
            <a:r>
              <a:rPr lang="en-US" sz="2000" dirty="0">
                <a:solidFill>
                  <a:srgbClr val="0070C0"/>
                </a:solidFill>
                <a:latin typeface="Franklin Gothic Book"/>
              </a:rPr>
              <a:t> </a:t>
            </a:r>
            <a:r>
              <a:rPr lang="en-US" sz="2000" dirty="0">
                <a:solidFill>
                  <a:srgbClr val="1E285C"/>
                </a:solidFill>
                <a:latin typeface="Franklin Gothic Book"/>
              </a:rPr>
              <a:t>Staff-facing side of Accela. Staff login daily to perform work tasks.</a:t>
            </a:r>
          </a:p>
          <a:p>
            <a:pPr marL="514350" indent="-514350">
              <a:spcAft>
                <a:spcPts val="800"/>
              </a:spcAft>
              <a:buClr>
                <a:srgbClr val="0083CA"/>
              </a:buClr>
              <a:buFont typeface="Wingdings" panose="05000000000000000000" pitchFamily="2" charset="2"/>
              <a:buChar char="§"/>
            </a:pPr>
            <a:r>
              <a:rPr lang="en-US" sz="2000" b="1" dirty="0">
                <a:solidFill>
                  <a:srgbClr val="0070C0"/>
                </a:solidFill>
                <a:latin typeface="Franklin Gothic Book"/>
              </a:rPr>
              <a:t>ACA:</a:t>
            </a:r>
            <a:r>
              <a:rPr lang="en-US" sz="2000" dirty="0">
                <a:solidFill>
                  <a:srgbClr val="1E285C"/>
                </a:solidFill>
                <a:latin typeface="Franklin Gothic Book"/>
              </a:rPr>
              <a:t> Public-facing side of Accela. Customers can create logins (accounts) to submit applications and manage their records.</a:t>
            </a: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p:txBody>
      </p:sp>
      <p:pic>
        <p:nvPicPr>
          <p:cNvPr id="9" name="Picture 8">
            <a:extLst>
              <a:ext uri="{FF2B5EF4-FFF2-40B4-BE49-F238E27FC236}">
                <a16:creationId xmlns:a16="http://schemas.microsoft.com/office/drawing/2014/main" id="{D4FF439F-375D-42FB-A690-961E5264352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91100" y="6126721"/>
            <a:ext cx="1140644" cy="570322"/>
          </a:xfrm>
          <a:prstGeom prst="rect">
            <a:avLst/>
          </a:prstGeom>
        </p:spPr>
      </p:pic>
      <p:sp>
        <p:nvSpPr>
          <p:cNvPr id="3" name="Rounded Rectangle 9">
            <a:extLst>
              <a:ext uri="{FF2B5EF4-FFF2-40B4-BE49-F238E27FC236}">
                <a16:creationId xmlns:a16="http://schemas.microsoft.com/office/drawing/2014/main" id="{3285C926-499B-2478-04A9-45CC57402888}"/>
              </a:ext>
            </a:extLst>
          </p:cNvPr>
          <p:cNvSpPr/>
          <p:nvPr/>
        </p:nvSpPr>
        <p:spPr>
          <a:xfrm>
            <a:off x="1228724" y="1857375"/>
            <a:ext cx="1498303" cy="11811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solidFill>
                  <a:schemeClr val="tx1"/>
                </a:solidFill>
                <a:latin typeface="Congenial SemiBold" panose="020B0604020202020204" pitchFamily="2" charset="0"/>
              </a:rPr>
              <a:t>NonProd1</a:t>
            </a:r>
          </a:p>
        </p:txBody>
      </p:sp>
      <p:sp>
        <p:nvSpPr>
          <p:cNvPr id="4" name="Rounded Rectangle 9">
            <a:extLst>
              <a:ext uri="{FF2B5EF4-FFF2-40B4-BE49-F238E27FC236}">
                <a16:creationId xmlns:a16="http://schemas.microsoft.com/office/drawing/2014/main" id="{B7E40EB2-C7BE-98FE-BFF5-1A3149155511}"/>
              </a:ext>
            </a:extLst>
          </p:cNvPr>
          <p:cNvSpPr/>
          <p:nvPr/>
        </p:nvSpPr>
        <p:spPr>
          <a:xfrm>
            <a:off x="3971924" y="1857375"/>
            <a:ext cx="1498303" cy="11811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solidFill>
                  <a:schemeClr val="tx1"/>
                </a:solidFill>
                <a:latin typeface="Congenial SemiBold" panose="020B0604020202020204" pitchFamily="2" charset="0"/>
              </a:rPr>
              <a:t>NonProd2</a:t>
            </a:r>
          </a:p>
        </p:txBody>
      </p:sp>
      <p:sp>
        <p:nvSpPr>
          <p:cNvPr id="5" name="Rounded Rectangle 9">
            <a:extLst>
              <a:ext uri="{FF2B5EF4-FFF2-40B4-BE49-F238E27FC236}">
                <a16:creationId xmlns:a16="http://schemas.microsoft.com/office/drawing/2014/main" id="{91A0AA5D-3FA1-FB7D-7135-EA22D9AB8E59}"/>
              </a:ext>
            </a:extLst>
          </p:cNvPr>
          <p:cNvSpPr/>
          <p:nvPr/>
        </p:nvSpPr>
        <p:spPr>
          <a:xfrm>
            <a:off x="6715124" y="1857375"/>
            <a:ext cx="1564975" cy="11811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a:solidFill>
                  <a:schemeClr val="tx1"/>
                </a:solidFill>
                <a:latin typeface="Congenial SemiBold" panose="020B0604020202020204" pitchFamily="2" charset="0"/>
              </a:rPr>
              <a:t>Production</a:t>
            </a:r>
          </a:p>
        </p:txBody>
      </p:sp>
      <p:cxnSp>
        <p:nvCxnSpPr>
          <p:cNvPr id="10" name="Straight Arrow Connector 9">
            <a:extLst>
              <a:ext uri="{FF2B5EF4-FFF2-40B4-BE49-F238E27FC236}">
                <a16:creationId xmlns:a16="http://schemas.microsoft.com/office/drawing/2014/main" id="{A193E071-3776-52A0-A3DB-FA2237AD9331}"/>
              </a:ext>
            </a:extLst>
          </p:cNvPr>
          <p:cNvCxnSpPr>
            <a:stCxn id="3" idx="3"/>
            <a:endCxn id="4" idx="1"/>
          </p:cNvCxnSpPr>
          <p:nvPr/>
        </p:nvCxnSpPr>
        <p:spPr>
          <a:xfrm>
            <a:off x="2727027" y="2447925"/>
            <a:ext cx="1244897"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11572786-3DD8-5EC6-5A3E-6706CF850605}"/>
              </a:ext>
            </a:extLst>
          </p:cNvPr>
          <p:cNvCxnSpPr/>
          <p:nvPr/>
        </p:nvCxnSpPr>
        <p:spPr>
          <a:xfrm>
            <a:off x="5470227" y="2447925"/>
            <a:ext cx="1244897"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37981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57895-5F7E-4A48-8822-62B02020C98E}"/>
              </a:ext>
            </a:extLst>
          </p:cNvPr>
          <p:cNvSpPr txBox="1"/>
          <p:nvPr/>
        </p:nvSpPr>
        <p:spPr>
          <a:xfrm>
            <a:off x="663981" y="179106"/>
            <a:ext cx="11185512" cy="615553"/>
          </a:xfrm>
          <a:prstGeom prst="rect">
            <a:avLst/>
          </a:prstGeom>
          <a:noFill/>
        </p:spPr>
        <p:txBody>
          <a:bodyPr wrap="square" rtlCol="0">
            <a:spAutoFit/>
          </a:bodyPr>
          <a:lstStyle/>
          <a:p>
            <a:r>
              <a:rPr lang="en-US" sz="3400" dirty="0">
                <a:solidFill>
                  <a:srgbClr val="1E285C"/>
                </a:solidFill>
                <a:latin typeface="Franklin Gothic Demi" panose="020B0703020102020204" pitchFamily="34" charset="0"/>
              </a:rPr>
              <a:t>End User Training Overview</a:t>
            </a:r>
          </a:p>
        </p:txBody>
      </p:sp>
      <p:cxnSp>
        <p:nvCxnSpPr>
          <p:cNvPr id="6" name="Straight Connector 5">
            <a:extLst>
              <a:ext uri="{FF2B5EF4-FFF2-40B4-BE49-F238E27FC236}">
                <a16:creationId xmlns:a16="http://schemas.microsoft.com/office/drawing/2014/main" id="{F1EC644F-9CF5-4C82-9642-679A4717B7ED}"/>
              </a:ext>
            </a:extLst>
          </p:cNvPr>
          <p:cNvCxnSpPr>
            <a:cxnSpLocks/>
          </p:cNvCxnSpPr>
          <p:nvPr/>
        </p:nvCxnSpPr>
        <p:spPr>
          <a:xfrm>
            <a:off x="742140" y="829559"/>
            <a:ext cx="11449860" cy="0"/>
          </a:xfrm>
          <a:prstGeom prst="line">
            <a:avLst/>
          </a:prstGeom>
          <a:ln w="57150">
            <a:solidFill>
              <a:srgbClr val="FCB11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B7E51D-36F7-4A39-8460-8D846B138F25}"/>
              </a:ext>
            </a:extLst>
          </p:cNvPr>
          <p:cNvSpPr txBox="1"/>
          <p:nvPr/>
        </p:nvSpPr>
        <p:spPr>
          <a:xfrm>
            <a:off x="732881" y="1133839"/>
            <a:ext cx="10843207" cy="6945491"/>
          </a:xfrm>
          <a:prstGeom prst="rect">
            <a:avLst/>
          </a:prstGeom>
          <a:noFill/>
        </p:spPr>
        <p:txBody>
          <a:bodyPr wrap="square" lIns="91440" tIns="45720" rIns="91440" bIns="45720" rtlCol="0" anchor="t">
            <a:spAutoFit/>
          </a:bodyPr>
          <a:lstStyle/>
          <a:p>
            <a:pPr>
              <a:spcAft>
                <a:spcPts val="800"/>
              </a:spcAft>
              <a:buClr>
                <a:srgbClr val="0083CA"/>
              </a:buClr>
            </a:pPr>
            <a:r>
              <a:rPr lang="en-US" sz="2800" dirty="0">
                <a:solidFill>
                  <a:srgbClr val="002060"/>
                </a:solidFill>
                <a:latin typeface="Franklin Gothic Demi" panose="020B0703020102020204" pitchFamily="34" charset="0"/>
              </a:rPr>
              <a:t>Converted Data</a:t>
            </a:r>
            <a:endParaRPr lang="en-US" sz="2800" dirty="0">
              <a:solidFill>
                <a:srgbClr val="1E285C"/>
              </a:solidFill>
              <a:latin typeface="Franklin Gothic Book"/>
            </a:endParaRPr>
          </a:p>
          <a:p>
            <a:pPr marL="514350" indent="-514350">
              <a:lnSpc>
                <a:spcPct val="150000"/>
              </a:lnSpc>
              <a:spcAft>
                <a:spcPts val="800"/>
              </a:spcAft>
              <a:buClr>
                <a:srgbClr val="0083CA"/>
              </a:buClr>
              <a:buFont typeface="Wingdings" panose="05000000000000000000" pitchFamily="2" charset="2"/>
              <a:buChar char="§"/>
            </a:pPr>
            <a:r>
              <a:rPr lang="en-US" sz="2800" dirty="0">
                <a:solidFill>
                  <a:srgbClr val="1E285C"/>
                </a:solidFill>
                <a:latin typeface="Franklin Gothic Book"/>
              </a:rPr>
              <a:t>Cannabis records are moving from </a:t>
            </a:r>
            <a:r>
              <a:rPr lang="en-US" sz="2800" dirty="0" err="1">
                <a:solidFill>
                  <a:srgbClr val="1E285C"/>
                </a:solidFill>
                <a:latin typeface="Franklin Gothic Book"/>
              </a:rPr>
              <a:t>TRAKiT</a:t>
            </a:r>
            <a:r>
              <a:rPr lang="en-US" sz="2800" dirty="0">
                <a:solidFill>
                  <a:srgbClr val="1E285C"/>
                </a:solidFill>
                <a:latin typeface="Franklin Gothic Book"/>
              </a:rPr>
              <a:t> to Accela</a:t>
            </a:r>
          </a:p>
          <a:p>
            <a:pPr marL="514350" indent="-514350">
              <a:lnSpc>
                <a:spcPct val="150000"/>
              </a:lnSpc>
              <a:spcAft>
                <a:spcPts val="800"/>
              </a:spcAft>
              <a:buClr>
                <a:srgbClr val="0083CA"/>
              </a:buClr>
              <a:buFont typeface="Wingdings" panose="05000000000000000000" pitchFamily="2" charset="2"/>
              <a:buChar char="§"/>
            </a:pPr>
            <a:r>
              <a:rPr lang="en-US" sz="2800" dirty="0">
                <a:solidFill>
                  <a:srgbClr val="1E285C"/>
                </a:solidFill>
                <a:latin typeface="Franklin Gothic Book"/>
              </a:rPr>
              <a:t>Documents will also be moved into Accela</a:t>
            </a:r>
          </a:p>
          <a:p>
            <a:pPr marL="514350" indent="-514350">
              <a:lnSpc>
                <a:spcPct val="150000"/>
              </a:lnSpc>
              <a:spcAft>
                <a:spcPts val="800"/>
              </a:spcAft>
              <a:buClr>
                <a:srgbClr val="0083CA"/>
              </a:buClr>
              <a:buFont typeface="Wingdings" panose="05000000000000000000" pitchFamily="2" charset="2"/>
              <a:buChar char="§"/>
            </a:pPr>
            <a:r>
              <a:rPr lang="en-US" sz="2800" dirty="0">
                <a:solidFill>
                  <a:srgbClr val="1E285C"/>
                </a:solidFill>
                <a:latin typeface="Franklin Gothic Book"/>
              </a:rPr>
              <a:t>Starting June 1 (Go-Live) staff will be using only Accela to manage cannabis records and store related documents</a:t>
            </a:r>
          </a:p>
          <a:p>
            <a:pPr marL="514350" indent="-514350">
              <a:lnSpc>
                <a:spcPct val="150000"/>
              </a:lnSpc>
              <a:spcAft>
                <a:spcPts val="800"/>
              </a:spcAft>
              <a:buClr>
                <a:srgbClr val="0083CA"/>
              </a:buClr>
              <a:buFont typeface="Wingdings" panose="05000000000000000000" pitchFamily="2" charset="2"/>
              <a:buChar char="§"/>
            </a:pPr>
            <a:r>
              <a:rPr lang="en-US" sz="2800" dirty="0">
                <a:solidFill>
                  <a:srgbClr val="1E285C"/>
                </a:solidFill>
                <a:latin typeface="Franklin Gothic Book"/>
              </a:rPr>
              <a:t>Converted Records will look a little different – they will not contain all the information </a:t>
            </a:r>
            <a:r>
              <a:rPr lang="en-US" sz="2800">
                <a:solidFill>
                  <a:srgbClr val="1E285C"/>
                </a:solidFill>
                <a:latin typeface="Franklin Gothic Book"/>
              </a:rPr>
              <a:t>as Accela-created records</a:t>
            </a:r>
            <a:r>
              <a:rPr lang="en-US" sz="2800" dirty="0">
                <a:solidFill>
                  <a:srgbClr val="1E285C"/>
                </a:solidFill>
                <a:latin typeface="Franklin Gothic Book"/>
              </a:rPr>
              <a:t>. </a:t>
            </a: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endParaRPr lang="en-US" sz="2800" dirty="0">
              <a:solidFill>
                <a:srgbClr val="1E285C"/>
              </a:solidFill>
              <a:latin typeface="Franklin Gothic Book"/>
            </a:endParaRPr>
          </a:p>
        </p:txBody>
      </p:sp>
      <p:pic>
        <p:nvPicPr>
          <p:cNvPr id="9" name="Picture 8">
            <a:extLst>
              <a:ext uri="{FF2B5EF4-FFF2-40B4-BE49-F238E27FC236}">
                <a16:creationId xmlns:a16="http://schemas.microsoft.com/office/drawing/2014/main" id="{D4FF439F-375D-42FB-A690-961E5264352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91100" y="6126721"/>
            <a:ext cx="1140644" cy="570322"/>
          </a:xfrm>
          <a:prstGeom prst="rect">
            <a:avLst/>
          </a:prstGeom>
        </p:spPr>
      </p:pic>
    </p:spTree>
    <p:extLst>
      <p:ext uri="{BB962C8B-B14F-4D97-AF65-F5344CB8AC3E}">
        <p14:creationId xmlns:p14="http://schemas.microsoft.com/office/powerpoint/2010/main" val="115642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57895-5F7E-4A48-8822-62B02020C98E}"/>
              </a:ext>
            </a:extLst>
          </p:cNvPr>
          <p:cNvSpPr txBox="1"/>
          <p:nvPr/>
        </p:nvSpPr>
        <p:spPr>
          <a:xfrm>
            <a:off x="663981" y="179106"/>
            <a:ext cx="11185512" cy="615553"/>
          </a:xfrm>
          <a:prstGeom prst="rect">
            <a:avLst/>
          </a:prstGeom>
          <a:noFill/>
        </p:spPr>
        <p:txBody>
          <a:bodyPr wrap="square" rtlCol="0">
            <a:spAutoFit/>
          </a:bodyPr>
          <a:lstStyle/>
          <a:p>
            <a:r>
              <a:rPr lang="en-US" sz="3400" dirty="0">
                <a:solidFill>
                  <a:srgbClr val="1E285C"/>
                </a:solidFill>
                <a:latin typeface="Franklin Gothic Demi" panose="020B0703020102020204" pitchFamily="34" charset="0"/>
              </a:rPr>
              <a:t>End User Training Overview</a:t>
            </a:r>
          </a:p>
        </p:txBody>
      </p:sp>
      <p:cxnSp>
        <p:nvCxnSpPr>
          <p:cNvPr id="6" name="Straight Connector 5">
            <a:extLst>
              <a:ext uri="{FF2B5EF4-FFF2-40B4-BE49-F238E27FC236}">
                <a16:creationId xmlns:a16="http://schemas.microsoft.com/office/drawing/2014/main" id="{F1EC644F-9CF5-4C82-9642-679A4717B7ED}"/>
              </a:ext>
            </a:extLst>
          </p:cNvPr>
          <p:cNvCxnSpPr>
            <a:cxnSpLocks/>
          </p:cNvCxnSpPr>
          <p:nvPr/>
        </p:nvCxnSpPr>
        <p:spPr>
          <a:xfrm>
            <a:off x="742140" y="829559"/>
            <a:ext cx="11449860" cy="0"/>
          </a:xfrm>
          <a:prstGeom prst="line">
            <a:avLst/>
          </a:prstGeom>
          <a:ln w="57150">
            <a:solidFill>
              <a:srgbClr val="FCB11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B7E51D-36F7-4A39-8460-8D846B138F25}"/>
              </a:ext>
            </a:extLst>
          </p:cNvPr>
          <p:cNvSpPr txBox="1"/>
          <p:nvPr/>
        </p:nvSpPr>
        <p:spPr>
          <a:xfrm>
            <a:off x="732881" y="1133839"/>
            <a:ext cx="10843207" cy="4395049"/>
          </a:xfrm>
          <a:prstGeom prst="rect">
            <a:avLst/>
          </a:prstGeom>
          <a:noFill/>
        </p:spPr>
        <p:txBody>
          <a:bodyPr wrap="square" lIns="91440" tIns="45720" rIns="91440" bIns="45720" rtlCol="0" anchor="t">
            <a:spAutoFit/>
          </a:bodyPr>
          <a:lstStyle/>
          <a:p>
            <a:pPr>
              <a:spcAft>
                <a:spcPts val="800"/>
              </a:spcAft>
              <a:buClr>
                <a:srgbClr val="0083CA"/>
              </a:buClr>
            </a:pPr>
            <a:r>
              <a:rPr lang="en-US" sz="2800" dirty="0">
                <a:solidFill>
                  <a:srgbClr val="002060"/>
                </a:solidFill>
                <a:latin typeface="Franklin Gothic Demi" panose="020B0703020102020204" pitchFamily="34" charset="0"/>
              </a:rPr>
              <a:t>Training Class Schedule</a:t>
            </a:r>
            <a:endParaRPr lang="en-US" sz="2800" dirty="0">
              <a:solidFill>
                <a:srgbClr val="1E285C"/>
              </a:solidFill>
              <a:latin typeface="Franklin Gothic Book"/>
            </a:endParaRPr>
          </a:p>
          <a:p>
            <a:pPr marL="514350" indent="-514350">
              <a:lnSpc>
                <a:spcPct val="150000"/>
              </a:lnSpc>
              <a:spcAft>
                <a:spcPts val="800"/>
              </a:spcAft>
              <a:buClr>
                <a:srgbClr val="0083CA"/>
              </a:buClr>
              <a:buFont typeface="Wingdings" panose="05000000000000000000" pitchFamily="2" charset="2"/>
              <a:buChar char="§"/>
            </a:pPr>
            <a:r>
              <a:rPr lang="en-US" sz="2400" dirty="0">
                <a:solidFill>
                  <a:srgbClr val="1E285C"/>
                </a:solidFill>
                <a:latin typeface="Franklin Gothic Book"/>
              </a:rPr>
              <a:t>Class #1 – System Overview and Navigation </a:t>
            </a:r>
            <a:r>
              <a:rPr lang="en-US" sz="2000" dirty="0">
                <a:solidFill>
                  <a:srgbClr val="0070C0"/>
                </a:solidFill>
                <a:latin typeface="Franklin Gothic Book"/>
              </a:rPr>
              <a:t>(May 24 and May 25)</a:t>
            </a:r>
          </a:p>
          <a:p>
            <a:pPr marL="514350" indent="-514350">
              <a:lnSpc>
                <a:spcPct val="150000"/>
              </a:lnSpc>
              <a:spcAft>
                <a:spcPts val="800"/>
              </a:spcAft>
              <a:buClr>
                <a:srgbClr val="0083CA"/>
              </a:buClr>
              <a:buFont typeface="Wingdings" panose="05000000000000000000" pitchFamily="2" charset="2"/>
              <a:buChar char="§"/>
            </a:pPr>
            <a:r>
              <a:rPr lang="en-US" sz="2400" dirty="0">
                <a:solidFill>
                  <a:srgbClr val="1E285C"/>
                </a:solidFill>
                <a:latin typeface="Franklin Gothic Book"/>
              </a:rPr>
              <a:t>Class #2 – ACA Overview </a:t>
            </a:r>
            <a:r>
              <a:rPr lang="en-US" sz="2000" dirty="0">
                <a:solidFill>
                  <a:srgbClr val="0070C0"/>
                </a:solidFill>
                <a:latin typeface="Franklin Gothic Book"/>
              </a:rPr>
              <a:t>(May 24 and May 25)</a:t>
            </a:r>
          </a:p>
          <a:p>
            <a:pPr marL="514350" indent="-514350">
              <a:lnSpc>
                <a:spcPct val="150000"/>
              </a:lnSpc>
              <a:spcAft>
                <a:spcPts val="800"/>
              </a:spcAft>
              <a:buClr>
                <a:srgbClr val="0083CA"/>
              </a:buClr>
              <a:buFont typeface="Wingdings" panose="05000000000000000000" pitchFamily="2" charset="2"/>
              <a:buChar char="§"/>
            </a:pPr>
            <a:r>
              <a:rPr lang="en-US" sz="2400" dirty="0">
                <a:solidFill>
                  <a:srgbClr val="1E285C"/>
                </a:solidFill>
                <a:latin typeface="Franklin Gothic Book"/>
              </a:rPr>
              <a:t>Class #3 – Cannabis Cultivation Application, Permit, and Renewal </a:t>
            </a:r>
            <a:r>
              <a:rPr lang="en-US" sz="2000" dirty="0">
                <a:solidFill>
                  <a:srgbClr val="0070C0"/>
                </a:solidFill>
                <a:latin typeface="Franklin Gothic Book"/>
              </a:rPr>
              <a:t>(May 26)</a:t>
            </a:r>
          </a:p>
          <a:p>
            <a:pPr marL="514350" indent="-514350">
              <a:lnSpc>
                <a:spcPct val="150000"/>
              </a:lnSpc>
              <a:spcAft>
                <a:spcPts val="800"/>
              </a:spcAft>
              <a:buClr>
                <a:srgbClr val="0083CA"/>
              </a:buClr>
              <a:buFont typeface="Wingdings" panose="05000000000000000000" pitchFamily="2" charset="2"/>
              <a:buChar char="§"/>
            </a:pPr>
            <a:r>
              <a:rPr lang="en-US" sz="2400" dirty="0">
                <a:solidFill>
                  <a:srgbClr val="1E285C"/>
                </a:solidFill>
                <a:latin typeface="Franklin Gothic Book"/>
              </a:rPr>
              <a:t>Class #4 -  Cannabis Nursery Application, Permit, and Renewal </a:t>
            </a:r>
            <a:r>
              <a:rPr lang="en-US" sz="2000" dirty="0">
                <a:solidFill>
                  <a:srgbClr val="0070C0"/>
                </a:solidFill>
                <a:latin typeface="Franklin Gothic Book"/>
              </a:rPr>
              <a:t>(May 26)</a:t>
            </a:r>
          </a:p>
          <a:p>
            <a:pPr marL="514350" indent="-514350">
              <a:lnSpc>
                <a:spcPct val="150000"/>
              </a:lnSpc>
              <a:spcAft>
                <a:spcPts val="800"/>
              </a:spcAft>
              <a:buClr>
                <a:srgbClr val="0083CA"/>
              </a:buClr>
              <a:buFont typeface="Wingdings" panose="05000000000000000000" pitchFamily="2" charset="2"/>
              <a:buChar char="§"/>
            </a:pPr>
            <a:r>
              <a:rPr lang="en-US" sz="2400" dirty="0">
                <a:solidFill>
                  <a:srgbClr val="1E285C"/>
                </a:solidFill>
                <a:latin typeface="Franklin Gothic Book"/>
              </a:rPr>
              <a:t>Class #5 – Amendment Records </a:t>
            </a:r>
            <a:r>
              <a:rPr lang="en-US" sz="2000" dirty="0">
                <a:solidFill>
                  <a:srgbClr val="0070C0"/>
                </a:solidFill>
                <a:latin typeface="Franklin Gothic Book"/>
              </a:rPr>
              <a:t>(May 30)</a:t>
            </a:r>
          </a:p>
          <a:p>
            <a:pPr marL="514350" indent="-514350">
              <a:lnSpc>
                <a:spcPct val="150000"/>
              </a:lnSpc>
              <a:spcAft>
                <a:spcPts val="800"/>
              </a:spcAft>
              <a:buClr>
                <a:srgbClr val="0083CA"/>
              </a:buClr>
              <a:buFont typeface="Wingdings" panose="05000000000000000000" pitchFamily="2" charset="2"/>
              <a:buChar char="§"/>
            </a:pPr>
            <a:r>
              <a:rPr lang="en-US" sz="2400" dirty="0">
                <a:solidFill>
                  <a:srgbClr val="1E285C"/>
                </a:solidFill>
                <a:latin typeface="Franklin Gothic Book"/>
              </a:rPr>
              <a:t>Class #6 – Supervisor Topic </a:t>
            </a:r>
            <a:r>
              <a:rPr lang="en-US" sz="2000" dirty="0">
                <a:solidFill>
                  <a:srgbClr val="0070C0"/>
                </a:solidFill>
                <a:latin typeface="Franklin Gothic Book"/>
              </a:rPr>
              <a:t>(May 30)</a:t>
            </a:r>
          </a:p>
        </p:txBody>
      </p:sp>
      <p:pic>
        <p:nvPicPr>
          <p:cNvPr id="9" name="Picture 8">
            <a:extLst>
              <a:ext uri="{FF2B5EF4-FFF2-40B4-BE49-F238E27FC236}">
                <a16:creationId xmlns:a16="http://schemas.microsoft.com/office/drawing/2014/main" id="{D4FF439F-375D-42FB-A690-961E5264352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91100" y="6126721"/>
            <a:ext cx="1140644" cy="570322"/>
          </a:xfrm>
          <a:prstGeom prst="rect">
            <a:avLst/>
          </a:prstGeom>
        </p:spPr>
      </p:pic>
      <p:sp>
        <p:nvSpPr>
          <p:cNvPr id="3" name="TextBox 2">
            <a:extLst>
              <a:ext uri="{FF2B5EF4-FFF2-40B4-BE49-F238E27FC236}">
                <a16:creationId xmlns:a16="http://schemas.microsoft.com/office/drawing/2014/main" id="{E20261B0-D91B-2F13-9213-BB0A5DB67E64}"/>
              </a:ext>
            </a:extLst>
          </p:cNvPr>
          <p:cNvSpPr txBox="1"/>
          <p:nvPr/>
        </p:nvSpPr>
        <p:spPr>
          <a:xfrm>
            <a:off x="742140" y="5703996"/>
            <a:ext cx="8239935" cy="707886"/>
          </a:xfrm>
          <a:prstGeom prst="rect">
            <a:avLst/>
          </a:prstGeom>
          <a:noFill/>
        </p:spPr>
        <p:txBody>
          <a:bodyPr wrap="square" rtlCol="0">
            <a:spAutoFit/>
          </a:bodyPr>
          <a:lstStyle/>
          <a:p>
            <a:r>
              <a:rPr lang="en-US" sz="4000" b="1" dirty="0">
                <a:solidFill>
                  <a:srgbClr val="FCB116"/>
                </a:solidFill>
              </a:rPr>
              <a:t>Go-Live date is June 1</a:t>
            </a:r>
          </a:p>
        </p:txBody>
      </p:sp>
    </p:spTree>
    <p:extLst>
      <p:ext uri="{BB962C8B-B14F-4D97-AF65-F5344CB8AC3E}">
        <p14:creationId xmlns:p14="http://schemas.microsoft.com/office/powerpoint/2010/main" val="1873281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57895-5F7E-4A48-8822-62B02020C98E}"/>
              </a:ext>
            </a:extLst>
          </p:cNvPr>
          <p:cNvSpPr txBox="1"/>
          <p:nvPr/>
        </p:nvSpPr>
        <p:spPr>
          <a:xfrm>
            <a:off x="663981" y="179106"/>
            <a:ext cx="11185512" cy="615553"/>
          </a:xfrm>
          <a:prstGeom prst="rect">
            <a:avLst/>
          </a:prstGeom>
          <a:noFill/>
        </p:spPr>
        <p:txBody>
          <a:bodyPr wrap="square" rtlCol="0">
            <a:spAutoFit/>
          </a:bodyPr>
          <a:lstStyle/>
          <a:p>
            <a:r>
              <a:rPr lang="en-US" sz="3400" dirty="0">
                <a:solidFill>
                  <a:srgbClr val="1E285C"/>
                </a:solidFill>
                <a:latin typeface="Franklin Gothic Demi" panose="020B0703020102020204" pitchFamily="34" charset="0"/>
              </a:rPr>
              <a:t>Training Environment – Login Information</a:t>
            </a:r>
          </a:p>
        </p:txBody>
      </p:sp>
      <p:cxnSp>
        <p:nvCxnSpPr>
          <p:cNvPr id="6" name="Straight Connector 5">
            <a:extLst>
              <a:ext uri="{FF2B5EF4-FFF2-40B4-BE49-F238E27FC236}">
                <a16:creationId xmlns:a16="http://schemas.microsoft.com/office/drawing/2014/main" id="{F1EC644F-9CF5-4C82-9642-679A4717B7ED}"/>
              </a:ext>
            </a:extLst>
          </p:cNvPr>
          <p:cNvCxnSpPr>
            <a:cxnSpLocks/>
          </p:cNvCxnSpPr>
          <p:nvPr/>
        </p:nvCxnSpPr>
        <p:spPr>
          <a:xfrm>
            <a:off x="742140" y="829559"/>
            <a:ext cx="11449860" cy="0"/>
          </a:xfrm>
          <a:prstGeom prst="line">
            <a:avLst/>
          </a:prstGeom>
          <a:ln w="57150">
            <a:solidFill>
              <a:srgbClr val="FCB11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B7E51D-36F7-4A39-8460-8D846B138F25}"/>
              </a:ext>
            </a:extLst>
          </p:cNvPr>
          <p:cNvSpPr txBox="1"/>
          <p:nvPr/>
        </p:nvSpPr>
        <p:spPr>
          <a:xfrm>
            <a:off x="732881" y="1133839"/>
            <a:ext cx="10843207" cy="2657138"/>
          </a:xfrm>
          <a:prstGeom prst="rect">
            <a:avLst/>
          </a:prstGeom>
          <a:noFill/>
        </p:spPr>
        <p:txBody>
          <a:bodyPr wrap="square" lIns="91440" tIns="45720" rIns="91440" bIns="45720" rtlCol="0" anchor="t">
            <a:spAutoFit/>
          </a:bodyPr>
          <a:lstStyle/>
          <a:p>
            <a:pPr>
              <a:spcAft>
                <a:spcPts val="800"/>
              </a:spcAft>
              <a:buClr>
                <a:srgbClr val="0083CA"/>
              </a:buClr>
            </a:pPr>
            <a:r>
              <a:rPr lang="en-US" sz="2800" dirty="0">
                <a:solidFill>
                  <a:srgbClr val="002060"/>
                </a:solidFill>
                <a:latin typeface="Franklin Gothic Demi" panose="020B0703020102020204" pitchFamily="34" charset="0"/>
              </a:rPr>
              <a:t>Back Office / AA URL:</a:t>
            </a:r>
            <a:r>
              <a:rPr lang="en-US" sz="1800" dirty="0">
                <a:effectLst/>
                <a:latin typeface="Calibri" panose="020F0502020204030204" pitchFamily="34" charset="0"/>
                <a:ea typeface="Calibri" panose="020F0502020204030204" pitchFamily="34" charset="0"/>
              </a:rPr>
              <a:t> </a:t>
            </a:r>
            <a:r>
              <a:rPr lang="en-US" sz="2800" u="sng" dirty="0">
                <a:solidFill>
                  <a:srgbClr val="0563C1"/>
                </a:solidFill>
                <a:effectLst/>
                <a:latin typeface="Calibri" panose="020F0502020204030204" pitchFamily="34" charset="0"/>
                <a:ea typeface="Calibri" panose="020F0502020204030204" pitchFamily="34" charset="0"/>
              </a:rPr>
              <a:t>https://</a:t>
            </a:r>
            <a:r>
              <a:rPr lang="en-US" sz="2800" u="sng" dirty="0">
                <a:solidFill>
                  <a:schemeClr val="bg1"/>
                </a:solidFill>
                <a:effectLst/>
                <a:latin typeface="Calibri" panose="020F0502020204030204" pitchFamily="34" charset="0"/>
                <a:ea typeface="Calibri" panose="020F0502020204030204" pitchFamily="34" charset="0"/>
              </a:rPr>
              <a:t>....</a:t>
            </a:r>
            <a:r>
              <a:rPr lang="en-US" sz="2800" u="sng" dirty="0">
                <a:solidFill>
                  <a:srgbClr val="0563C1"/>
                </a:solidFill>
                <a:effectLst/>
                <a:latin typeface="Calibri" panose="020F0502020204030204" pitchFamily="34" charset="0"/>
                <a:ea typeface="Calibri" panose="020F0502020204030204" pitchFamily="34" charset="0"/>
              </a:rPr>
              <a:t>.accela.com</a:t>
            </a:r>
            <a:endParaRPr lang="en-US" sz="2800" dirty="0">
              <a:effectLst/>
              <a:latin typeface="Calibri" panose="020F0502020204030204" pitchFamily="34" charset="0"/>
              <a:ea typeface="Calibri" panose="020F0502020204030204" pitchFamily="34" charset="0"/>
            </a:endParaRPr>
          </a:p>
          <a:p>
            <a:pPr>
              <a:spcAft>
                <a:spcPts val="800"/>
              </a:spcAft>
              <a:buClr>
                <a:srgbClr val="0083CA"/>
              </a:buClr>
            </a:pPr>
            <a:endParaRPr lang="en-US" sz="2800" dirty="0">
              <a:solidFill>
                <a:srgbClr val="002060"/>
              </a:solidFill>
              <a:latin typeface="Franklin Gothic Demi" panose="020B0703020102020204" pitchFamily="34" charset="0"/>
            </a:endParaRPr>
          </a:p>
          <a:p>
            <a:pPr>
              <a:spcAft>
                <a:spcPts val="800"/>
              </a:spcAft>
              <a:buClr>
                <a:srgbClr val="0083CA"/>
              </a:buClr>
            </a:pPr>
            <a:endParaRPr lang="en-US" sz="2800" dirty="0">
              <a:solidFill>
                <a:srgbClr val="1E285C"/>
              </a:solidFill>
              <a:latin typeface="Franklin Gothic Book"/>
            </a:endParaRPr>
          </a:p>
          <a:p>
            <a:pPr>
              <a:spcAft>
                <a:spcPts val="800"/>
              </a:spcAft>
              <a:buClr>
                <a:srgbClr val="0083CA"/>
              </a:buClr>
            </a:pPr>
            <a:r>
              <a:rPr lang="en-US" sz="2800" dirty="0">
                <a:solidFill>
                  <a:srgbClr val="002060"/>
                </a:solidFill>
                <a:latin typeface="Franklin Gothic Demi" panose="020B0703020102020204" pitchFamily="34" charset="0"/>
              </a:rPr>
              <a:t>Username: </a:t>
            </a:r>
            <a:r>
              <a:rPr lang="en-US" sz="2400" dirty="0">
                <a:solidFill>
                  <a:srgbClr val="1E285C"/>
                </a:solidFill>
                <a:latin typeface="Franklin Gothic Book"/>
              </a:rPr>
              <a:t>First Name Initial, Last Name (example: Jane Doe - </a:t>
            </a:r>
            <a:r>
              <a:rPr lang="en-US" sz="2400" dirty="0" err="1">
                <a:solidFill>
                  <a:srgbClr val="1E285C"/>
                </a:solidFill>
                <a:latin typeface="Franklin Gothic Book"/>
              </a:rPr>
              <a:t>JDoe</a:t>
            </a:r>
            <a:r>
              <a:rPr lang="en-US" sz="2400" dirty="0">
                <a:solidFill>
                  <a:srgbClr val="1E285C"/>
                </a:solidFill>
                <a:latin typeface="Franklin Gothic Book"/>
              </a:rPr>
              <a:t>)</a:t>
            </a:r>
          </a:p>
          <a:p>
            <a:pPr>
              <a:spcAft>
                <a:spcPts val="800"/>
              </a:spcAft>
              <a:buClr>
                <a:srgbClr val="0083CA"/>
              </a:buClr>
            </a:pPr>
            <a:r>
              <a:rPr lang="en-US" sz="2800">
                <a:solidFill>
                  <a:srgbClr val="002060"/>
                </a:solidFill>
                <a:latin typeface="Franklin Gothic Demi" panose="020B0703020102020204" pitchFamily="34" charset="0"/>
              </a:rPr>
              <a:t>Password:</a:t>
            </a:r>
            <a:endParaRPr lang="en-US" sz="2800" dirty="0">
              <a:solidFill>
                <a:srgbClr val="1E285C"/>
              </a:solidFill>
              <a:latin typeface="Franklin Gothic Book"/>
            </a:endParaRPr>
          </a:p>
        </p:txBody>
      </p:sp>
      <p:pic>
        <p:nvPicPr>
          <p:cNvPr id="9" name="Picture 8">
            <a:extLst>
              <a:ext uri="{FF2B5EF4-FFF2-40B4-BE49-F238E27FC236}">
                <a16:creationId xmlns:a16="http://schemas.microsoft.com/office/drawing/2014/main" id="{D4FF439F-375D-42FB-A690-961E5264352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91100" y="6126721"/>
            <a:ext cx="1140644" cy="570322"/>
          </a:xfrm>
          <a:prstGeom prst="rect">
            <a:avLst/>
          </a:prstGeom>
        </p:spPr>
      </p:pic>
    </p:spTree>
    <p:extLst>
      <p:ext uri="{BB962C8B-B14F-4D97-AF65-F5344CB8AC3E}">
        <p14:creationId xmlns:p14="http://schemas.microsoft.com/office/powerpoint/2010/main" val="2060677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C76EE8A2753224FB7B7249C88CDE107" ma:contentTypeVersion="6" ma:contentTypeDescription="Create a new document." ma:contentTypeScope="" ma:versionID="8f63748ded25a8a72de271431fa58bec">
  <xsd:schema xmlns:xsd="http://www.w3.org/2001/XMLSchema" xmlns:xs="http://www.w3.org/2001/XMLSchema" xmlns:p="http://schemas.microsoft.com/office/2006/metadata/properties" xmlns:ns2="2c3f5e77-fd34-40e3-8006-b8bea75b64b0" xmlns:ns3="b67c11fa-1fa6-44a6-a35f-ee9cf79fe5c8" targetNamespace="http://schemas.microsoft.com/office/2006/metadata/properties" ma:root="true" ma:fieldsID="20c515586793c0929f22849bfd479aa9" ns2:_="" ns3:_="">
    <xsd:import namespace="2c3f5e77-fd34-40e3-8006-b8bea75b64b0"/>
    <xsd:import namespace="b67c11fa-1fa6-44a6-a35f-ee9cf79fe5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3f5e77-fd34-40e3-8006-b8bea75b64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7c11fa-1fa6-44a6-a35f-ee9cf79fe5c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044295-D922-4DDB-B5E5-E2D86DDC4812}">
  <ds:schemaRefs>
    <ds:schemaRef ds:uri="2c3f5e77-fd34-40e3-8006-b8bea75b64b0"/>
    <ds:schemaRef ds:uri="b67c11fa-1fa6-44a6-a35f-ee9cf79fe5c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3840DCC-B63E-43BE-B7CD-EDE358552A14}">
  <ds:schemaRefs>
    <ds:schemaRef ds:uri="http://schemas.microsoft.com/sharepoint/v3/contenttype/forms"/>
  </ds:schemaRefs>
</ds:datastoreItem>
</file>

<file path=customXml/itemProps3.xml><?xml version="1.0" encoding="utf-8"?>
<ds:datastoreItem xmlns:ds="http://schemas.openxmlformats.org/officeDocument/2006/customXml" ds:itemID="{5B23467C-28D3-4AB7-8664-15A4B9340E84}">
  <ds:schemaRefs>
    <ds:schemaRef ds:uri="2c3f5e77-fd34-40e3-8006-b8bea75b64b0"/>
    <ds:schemaRef ds:uri="b67c11fa-1fa6-44a6-a35f-ee9cf79fe5c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4541</TotalTime>
  <Words>501</Words>
  <Application>Microsoft Office PowerPoint</Application>
  <PresentationFormat>Widescreen</PresentationFormat>
  <Paragraphs>68</Paragraphs>
  <Slides>7</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Calibri</vt:lpstr>
      <vt:lpstr>Calibri Light</vt:lpstr>
      <vt:lpstr>Congenial SemiBold</vt:lpstr>
      <vt:lpstr>Franklin Gothic Book</vt:lpstr>
      <vt:lpstr>Franklin Gothic Demi</vt:lpstr>
      <vt:lpstr>Franklin Gothic Demi Cond</vt:lpstr>
      <vt:lpstr>Franklin Gothic Medium</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 Lindevald</dc:creator>
  <cp:lastModifiedBy>Trish Tracy</cp:lastModifiedBy>
  <cp:revision>55</cp:revision>
  <cp:lastPrinted>2022-07-15T15:37:03Z</cp:lastPrinted>
  <dcterms:created xsi:type="dcterms:W3CDTF">2022-04-14T03:02:49Z</dcterms:created>
  <dcterms:modified xsi:type="dcterms:W3CDTF">2023-08-31T18:32:49Z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0x0101003C76EE8A2753224FB7B7249C88CDE107</vt:lpwstr>
  </property>
  <property fmtid="{D5CDD505-2E9C-101B-9397-08002B2CF9AE}" pid="3" name="MSIP_Label_defa4170-0d19-0005-0004-bc88714345d2_Enabled">
    <vt:lpwstr>true</vt:lpwstr>
  </property>
  <property fmtid="{D5CDD505-2E9C-101B-9397-08002B2CF9AE}" pid="4" name="MSIP_Label_defa4170-0d19-0005-0004-bc88714345d2_SetDate">
    <vt:lpwstr>2023-08-31T18:28:01Z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20545212-faff-42c3-9f9f-e7676c98a7a1</vt:lpwstr>
  </property>
  <property fmtid="{D5CDD505-2E9C-101B-9397-08002B2CF9AE}" pid="8" name="MSIP_Label_defa4170-0d19-0005-0004-bc88714345d2_ActionId">
    <vt:lpwstr>34c131fb-d665-4968-9407-571b81bb0641</vt:lpwstr>
  </property>
  <property fmtid="{D5CDD505-2E9C-101B-9397-08002B2CF9AE}" pid="9" name="MSIP_Label_defa4170-0d19-0005-0004-bc88714345d2_ContentBits">
    <vt:lpwstr>0</vt:lpwstr>
  </property>
</Properties>
</file>