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86" r:id="rId2"/>
    <p:sldId id="258" r:id="rId3"/>
    <p:sldId id="259" r:id="rId4"/>
    <p:sldId id="260" r:id="rId5"/>
    <p:sldId id="261" r:id="rId6"/>
    <p:sldId id="287" r:id="rId7"/>
    <p:sldId id="262" r:id="rId8"/>
    <p:sldId id="263" r:id="rId9"/>
    <p:sldId id="264" r:id="rId10"/>
    <p:sldId id="265" r:id="rId11"/>
    <p:sldId id="266" r:id="rId12"/>
    <p:sldId id="267" r:id="rId13"/>
    <p:sldId id="268" r:id="rId14"/>
    <p:sldId id="269" r:id="rId15"/>
    <p:sldId id="270" r:id="rId16"/>
    <p:sldId id="271" r:id="rId17"/>
    <p:sldId id="289" r:id="rId18"/>
    <p:sldId id="288" r:id="rId19"/>
    <p:sldId id="274" r:id="rId20"/>
    <p:sldId id="275" r:id="rId21"/>
    <p:sldId id="276" r:id="rId22"/>
    <p:sldId id="277" r:id="rId23"/>
    <p:sldId id="278" r:id="rId24"/>
    <p:sldId id="279" r:id="rId25"/>
    <p:sldId id="280" r:id="rId26"/>
    <p:sldId id="282" r:id="rId27"/>
    <p:sldId id="283" r:id="rId28"/>
    <p:sldId id="291" r:id="rId29"/>
    <p:sldId id="290"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05" autoAdjust="0"/>
    <p:restoredTop sz="86486" autoAdjust="0"/>
  </p:normalViewPr>
  <p:slideViewPr>
    <p:cSldViewPr snapToGrid="0" snapToObjects="1">
      <p:cViewPr varScale="1">
        <p:scale>
          <a:sx n="58" d="100"/>
          <a:sy n="58" d="100"/>
        </p:scale>
        <p:origin x="-1670" y="72"/>
      </p:cViewPr>
      <p:guideLst>
        <p:guide orient="horz" pos="2160"/>
        <p:guide pos="2880"/>
      </p:guideLst>
    </p:cSldViewPr>
  </p:slideViewPr>
  <p:outlineViewPr>
    <p:cViewPr>
      <p:scale>
        <a:sx n="33" d="100"/>
        <a:sy n="33" d="100"/>
      </p:scale>
      <p:origin x="53" y="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BBF1B-98C5-3748-B840-D0A85EE366E9}" type="datetimeFigureOut">
              <a:rPr lang="en-US" smtClean="0"/>
              <a:t>10/4/2018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8A64B-32D0-0E4C-B3BA-7A56DD23A1B4}" type="slidenum">
              <a:rPr lang="en-US" smtClean="0"/>
              <a:t>‹#›</a:t>
            </a:fld>
            <a:endParaRPr lang="en-US"/>
          </a:p>
        </p:txBody>
      </p:sp>
    </p:spTree>
    <p:extLst>
      <p:ext uri="{BB962C8B-B14F-4D97-AF65-F5344CB8AC3E}">
        <p14:creationId xmlns:p14="http://schemas.microsoft.com/office/powerpoint/2010/main" val="31964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4F3670-A609-1644-9BC4-984FEEC92A3D}" type="slidenum">
              <a:rPr lang="en-US"/>
              <a:pPr/>
              <a:t>1</a:t>
            </a:fld>
            <a:endParaRPr lang="en-US" dirty="0"/>
          </a:p>
        </p:txBody>
      </p:sp>
      <p:sp>
        <p:nvSpPr>
          <p:cNvPr id="41987" name="Rectangle 1026"/>
          <p:cNvSpPr>
            <a:spLocks noGrp="1" noRot="1" noChangeAspect="1" noChangeArrowheads="1"/>
          </p:cNvSpPr>
          <p:nvPr>
            <p:ph type="sldImg"/>
          </p:nvPr>
        </p:nvSpPr>
        <p:spPr>
          <a:xfrm>
            <a:off x="1143000" y="685800"/>
            <a:ext cx="4572000" cy="3429000"/>
          </a:xfrm>
          <a:solidFill>
            <a:srgbClr val="FFFFFF"/>
          </a:solidFill>
          <a:ln/>
        </p:spPr>
      </p:sp>
      <p:sp>
        <p:nvSpPr>
          <p:cNvPr id="41988" name="Rectangle 1027"/>
          <p:cNvSpPr>
            <a:spLocks noGrp="1" noChangeArrowheads="1"/>
          </p:cNvSpPr>
          <p:nvPr>
            <p:ph type="body" idx="1"/>
          </p:nvPr>
        </p:nvSpPr>
        <p:spPr>
          <a:solidFill>
            <a:srgbClr val="FFFFFF"/>
          </a:solidFill>
          <a:ln>
            <a:solidFill>
              <a:srgbClr val="000000"/>
            </a:solidFill>
          </a:ln>
        </p:spPr>
        <p:txBody>
          <a:bodyPr/>
          <a:lstStyle/>
          <a:p>
            <a:r>
              <a:rPr lang="en-US" sz="1200" b="1" u="sng" kern="1200" dirty="0" smtClean="0">
                <a:solidFill>
                  <a:schemeClr val="tx1"/>
                </a:solidFill>
                <a:latin typeface="+mn-lt"/>
                <a:ea typeface="+mn-ea"/>
                <a:cs typeface="+mn-cs"/>
              </a:rPr>
              <a:t>Teaching Point (TP): Framing this work</a:t>
            </a:r>
          </a:p>
          <a:p>
            <a:r>
              <a:rPr lang="en-US" sz="1200" b="1" kern="1200" dirty="0" smtClean="0">
                <a:solidFill>
                  <a:schemeClr val="tx1"/>
                </a:solidFill>
                <a:latin typeface="+mn-lt"/>
                <a:ea typeface="+mn-ea"/>
                <a:cs typeface="+mn-cs"/>
              </a:rPr>
              <a:t>Some Ideas about HOW</a:t>
            </a:r>
            <a:r>
              <a:rPr lang="en-US" sz="1200" kern="1200" dirty="0" smtClean="0">
                <a:solidFill>
                  <a:schemeClr val="tx1"/>
                </a:solidFill>
                <a:latin typeface="+mn-lt"/>
                <a:ea typeface="+mn-ea"/>
                <a:cs typeface="+mn-cs"/>
              </a:rPr>
              <a:t>: </a:t>
            </a:r>
          </a:p>
          <a:p>
            <a:pPr marL="171450" indent="-171450">
              <a:buFont typeface="Arial" charset="0"/>
              <a:buChar char="•"/>
            </a:pPr>
            <a:r>
              <a:rPr lang="en-US" sz="1200" kern="1200" dirty="0" smtClean="0">
                <a:solidFill>
                  <a:schemeClr val="tx1"/>
                </a:solidFill>
                <a:latin typeface="+mn-lt"/>
                <a:ea typeface="+mn-ea"/>
                <a:cs typeface="+mn-cs"/>
              </a:rPr>
              <a:t>Meet people where they are</a:t>
            </a:r>
          </a:p>
          <a:p>
            <a:pPr marL="171450" indent="-171450">
              <a:buFont typeface="Arial" charset="0"/>
              <a:buChar char="•"/>
            </a:pPr>
            <a:r>
              <a:rPr lang="en-US" sz="1200" kern="1200" dirty="0" err="1" smtClean="0">
                <a:solidFill>
                  <a:schemeClr val="tx1"/>
                </a:solidFill>
                <a:latin typeface="+mn-lt"/>
                <a:ea typeface="+mn-ea"/>
                <a:cs typeface="+mn-cs"/>
              </a:rPr>
              <a:t>Intersectionality</a:t>
            </a:r>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Providing the support you need to integrate with your practices</a:t>
            </a:r>
          </a:p>
          <a:p>
            <a:r>
              <a:rPr lang="en-US" sz="1200" b="1" kern="1200" dirty="0" smtClean="0">
                <a:solidFill>
                  <a:schemeClr val="tx1"/>
                </a:solidFill>
                <a:latin typeface="+mn-lt"/>
                <a:ea typeface="+mn-ea"/>
                <a:cs typeface="+mn-cs"/>
              </a:rPr>
              <a:t>Some Ideas about WHY</a:t>
            </a:r>
            <a:r>
              <a:rPr lang="en-US" sz="1200" kern="1200" dirty="0" smtClean="0">
                <a:solidFill>
                  <a:schemeClr val="tx1"/>
                </a:solidFill>
                <a:latin typeface="+mn-lt"/>
                <a:ea typeface="+mn-ea"/>
                <a:cs typeface="+mn-cs"/>
              </a:rPr>
              <a:t>:</a:t>
            </a:r>
          </a:p>
          <a:p>
            <a:pPr marL="171450" indent="-171450">
              <a:buFont typeface="Arial" charset="0"/>
              <a:buChar char="•"/>
            </a:pPr>
            <a:r>
              <a:rPr lang="en-US" sz="1200" kern="1200" dirty="0" smtClean="0">
                <a:solidFill>
                  <a:schemeClr val="tx1"/>
                </a:solidFill>
                <a:latin typeface="+mn-lt"/>
                <a:ea typeface="+mn-ea"/>
                <a:cs typeface="+mn-cs"/>
              </a:rPr>
              <a:t>Connections to overall diversity and inclusion efforts</a:t>
            </a:r>
          </a:p>
          <a:p>
            <a:pPr marL="171450" indent="-171450">
              <a:buFont typeface="Arial" charset="0"/>
              <a:buChar char="•"/>
            </a:pPr>
            <a:r>
              <a:rPr lang="en-US" sz="1200" kern="1200" dirty="0" smtClean="0">
                <a:solidFill>
                  <a:schemeClr val="tx1"/>
                </a:solidFill>
                <a:latin typeface="+mn-lt"/>
                <a:ea typeface="+mn-ea"/>
                <a:cs typeface="+mn-cs"/>
              </a:rPr>
              <a:t>Transgender and gender-expansive youth face great difficulties</a:t>
            </a:r>
          </a:p>
          <a:p>
            <a:pPr marL="171450" indent="-171450">
              <a:buFont typeface="Arial" charset="0"/>
              <a:buChar char="•"/>
            </a:pPr>
            <a:r>
              <a:rPr lang="en-US" sz="1200" kern="1200" dirty="0" smtClean="0">
                <a:solidFill>
                  <a:schemeClr val="tx1"/>
                </a:solidFill>
                <a:latin typeface="+mn-lt"/>
                <a:ea typeface="+mn-ea"/>
                <a:cs typeface="+mn-cs"/>
              </a:rPr>
              <a:t>Creating a gender inclusive school creates a better learning environment</a:t>
            </a:r>
          </a:p>
          <a:p>
            <a:pPr marL="171450" indent="-171450">
              <a:buFont typeface="Arial" charset="0"/>
              <a:buChar char="•"/>
            </a:pPr>
            <a:r>
              <a:rPr lang="en-US" sz="1200" kern="1200" dirty="0" smtClean="0">
                <a:solidFill>
                  <a:schemeClr val="tx1"/>
                </a:solidFill>
                <a:latin typeface="+mn-lt"/>
                <a:ea typeface="+mn-ea"/>
                <a:cs typeface="+mn-cs"/>
              </a:rPr>
              <a:t>Commitments as a school to social justice</a:t>
            </a:r>
            <a:r>
              <a:rPr lang="en-US" dirty="0" smtClean="0"/>
              <a: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kern="1200" dirty="0" smtClean="0">
                <a:solidFill>
                  <a:srgbClr val="FF0000"/>
                </a:solidFill>
                <a:latin typeface="+mn-lt"/>
                <a:ea typeface="+mn-ea"/>
                <a:cs typeface="+mn-cs"/>
              </a:rPr>
              <a:t>Gender impacts every child</a:t>
            </a:r>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5701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TP: Gender</a:t>
            </a:r>
            <a:r>
              <a:rPr lang="en-US" b="1" u="sng" baseline="0" dirty="0" smtClean="0"/>
              <a:t> Identity</a:t>
            </a:r>
            <a:endParaRPr lang="en-US" b="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Identity is the second dimension of gender. It represents the</a:t>
            </a:r>
            <a:r>
              <a:rPr lang="en-US" baseline="0" dirty="0" smtClean="0"/>
              <a:t> deeply held sense of one’s self. It is a core aspect of who we are, and is  universally recognized (by creditable professional associations of pediatric, psychological, psychiatric, legal, child welfare providers across the world) as an essential component of a person’s makeup. </a:t>
            </a:r>
            <a:endParaRPr lang="en-US" dirty="0"/>
          </a:p>
        </p:txBody>
      </p:sp>
      <p:sp>
        <p:nvSpPr>
          <p:cNvPr id="4" name="Slide Number Placeholder 3"/>
          <p:cNvSpPr>
            <a:spLocks noGrp="1"/>
          </p:cNvSpPr>
          <p:nvPr>
            <p:ph type="sldNum" sz="quarter" idx="10"/>
          </p:nvPr>
        </p:nvSpPr>
        <p:spPr/>
        <p:txBody>
          <a:bodyPr/>
          <a:lstStyle/>
          <a:p>
            <a:fld id="{BCD6C222-7BFB-B743-AA49-B3A8BADC06CF}" type="slidenum">
              <a:rPr lang="en-US" smtClean="0"/>
              <a:t>10</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201708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11</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a:t>
            </a:r>
            <a:r>
              <a:rPr lang="en-US" sz="1200" b="1" u="sng" kern="1200" baseline="0" dirty="0" smtClean="0">
                <a:solidFill>
                  <a:schemeClr val="tx1"/>
                </a:solidFill>
                <a:latin typeface="+mn-lt"/>
                <a:ea typeface="+mn-ea"/>
                <a:cs typeface="+mn-cs"/>
              </a:rPr>
              <a:t>P: Identity is also a spectrum.</a:t>
            </a:r>
            <a:endParaRPr lang="en-US" sz="1200" b="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gender binary assumes people can identify as either a boy or a girl, man or woman. </a:t>
            </a: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 </a:t>
            </a:r>
            <a:r>
              <a:rPr lang="en-US" sz="1200" b="0" kern="1200" dirty="0" smtClean="0">
                <a:solidFill>
                  <a:schemeClr val="tx1"/>
                </a:solidFill>
                <a:latin typeface="+mn-lt"/>
                <a:ea typeface="+mn-ea"/>
                <a:cs typeface="+mn-cs"/>
              </a:rPr>
              <a:t>But</a:t>
            </a:r>
            <a:r>
              <a:rPr lang="en-US" sz="1200" b="0" kern="1200" baseline="0" dirty="0" smtClean="0">
                <a:solidFill>
                  <a:schemeClr val="tx1"/>
                </a:solidFill>
                <a:latin typeface="+mn-lt"/>
                <a:ea typeface="+mn-ea"/>
                <a:cs typeface="+mn-cs"/>
              </a:rPr>
              <a:t> l</a:t>
            </a:r>
            <a:r>
              <a:rPr lang="en-US" sz="1200" kern="1200" dirty="0" smtClean="0">
                <a:solidFill>
                  <a:schemeClr val="tx1"/>
                </a:solidFill>
                <a:latin typeface="+mn-lt"/>
                <a:ea typeface="+mn-ea"/>
                <a:cs typeface="+mn-cs"/>
              </a:rPr>
              <a:t>ike our bodies, identity is also a spectrum. Our gender identity is determined by each of us alone as individuals. Who we know ourselves to be, how we </a:t>
            </a:r>
            <a:r>
              <a:rPr lang="en-US" sz="1200" b="1" u="sng" kern="1200" dirty="0" smtClean="0">
                <a:solidFill>
                  <a:schemeClr val="tx1"/>
                </a:solidFill>
                <a:latin typeface="+mn-lt"/>
                <a:ea typeface="+mn-ea"/>
                <a:cs typeface="+mn-cs"/>
              </a:rPr>
              <a:t>feel</a:t>
            </a:r>
            <a:r>
              <a:rPr lang="en-US" sz="1200" kern="1200" dirty="0" smtClean="0">
                <a:solidFill>
                  <a:schemeClr val="tx1"/>
                </a:solidFill>
                <a:latin typeface="+mn-lt"/>
                <a:ea typeface="+mn-ea"/>
                <a:cs typeface="+mn-cs"/>
              </a:rPr>
              <a:t> is something each of determines for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ourselves. Again, while for many people this internal sense of self is consistent with the sex they were assigned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others it is not.</a:t>
            </a:r>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9115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12</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r>
              <a:rPr lang="en-US" sz="1200" b="1" u="sng" kern="1200" dirty="0" smtClean="0">
                <a:solidFill>
                  <a:schemeClr val="tx1"/>
                </a:solidFill>
                <a:latin typeface="+mn-lt"/>
                <a:ea typeface="+mn-ea"/>
                <a:cs typeface="+mn-cs"/>
              </a:rPr>
              <a:t>TP: Ideas</a:t>
            </a:r>
            <a:r>
              <a:rPr lang="en-US" sz="1200" b="1" u="sng" kern="1200" baseline="0" dirty="0" smtClean="0">
                <a:solidFill>
                  <a:schemeClr val="tx1"/>
                </a:solidFill>
                <a:latin typeface="+mn-lt"/>
                <a:ea typeface="+mn-ea"/>
                <a:cs typeface="+mn-cs"/>
              </a:rPr>
              <a:t> and language about g</a:t>
            </a:r>
            <a:r>
              <a:rPr lang="en-US" sz="1200" b="1" u="sng" kern="1200" dirty="0" smtClean="0">
                <a:solidFill>
                  <a:schemeClr val="tx1"/>
                </a:solidFill>
                <a:latin typeface="+mn-lt"/>
                <a:ea typeface="+mn-ea"/>
                <a:cs typeface="+mn-cs"/>
              </a:rPr>
              <a:t>ender identity are evolving</a:t>
            </a:r>
          </a:p>
          <a:p>
            <a:r>
              <a:rPr lang="en-US" sz="1200" b="1" kern="1200" dirty="0" smtClean="0">
                <a:solidFill>
                  <a:schemeClr val="tx1"/>
                </a:solidFill>
                <a:latin typeface="+mn-lt"/>
                <a:ea typeface="+mn-ea"/>
                <a:cs typeface="+mn-cs"/>
              </a:rPr>
              <a:t>(TRANSITION) </a:t>
            </a:r>
            <a:r>
              <a:rPr lang="en-US" sz="1200" kern="1200" dirty="0" smtClean="0">
                <a:solidFill>
                  <a:schemeClr val="tx1"/>
                </a:solidFill>
                <a:latin typeface="+mn-lt"/>
                <a:ea typeface="+mn-ea"/>
                <a:cs typeface="+mn-cs"/>
              </a:rPr>
              <a:t>And here we see the language of gender literally exploding. Young people are operating from a completely different set of terms and concepts about the diversity of gender identities that they and their peers are asserting. This evolving language of gender is at the heart of real sea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change in our society when it comes to gender.</a:t>
            </a:r>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46549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Just</a:t>
            </a:r>
            <a:r>
              <a:rPr lang="en-US" sz="1200" b="1" u="sng" kern="1200" baseline="0" dirty="0" smtClean="0">
                <a:solidFill>
                  <a:schemeClr val="tx1"/>
                </a:solidFill>
                <a:latin typeface="+mn-lt"/>
                <a:ea typeface="+mn-ea"/>
                <a:cs typeface="+mn-cs"/>
              </a:rPr>
              <a:t> what is gender identity?</a:t>
            </a:r>
            <a:endParaRPr lang="en-US" sz="1200" b="1"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next slides are designed to help establish the concept of gender identity. Just what is it, at a gut level? Think about when you realized what your own gender was. How did you know? What messages did you receive about whether you were “right” when you shared it with others? How did those around you respond to your sense of your gender?</a:t>
            </a:r>
          </a:p>
        </p:txBody>
      </p:sp>
      <p:sp>
        <p:nvSpPr>
          <p:cNvPr id="4" name="Slide Number Placeholder 3"/>
          <p:cNvSpPr>
            <a:spLocks noGrp="1"/>
          </p:cNvSpPr>
          <p:nvPr>
            <p:ph type="sldNum" sz="quarter" idx="10"/>
          </p:nvPr>
        </p:nvSpPr>
        <p:spPr/>
        <p:txBody>
          <a:bodyPr/>
          <a:lstStyle/>
          <a:p>
            <a:fld id="{9A34AD33-0EE4-ED45-8A1F-BFA050DC18B6}" type="slidenum">
              <a:rPr lang="en-US" smtClean="0"/>
              <a:pPr/>
              <a:t>13</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15146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TP:</a:t>
            </a:r>
            <a:r>
              <a:rPr lang="en-US" sz="1200" b="1" u="sng" kern="1200" baseline="0" dirty="0" smtClean="0">
                <a:solidFill>
                  <a:schemeClr val="tx1"/>
                </a:solidFill>
                <a:latin typeface="+mn-lt"/>
                <a:ea typeface="+mn-ea"/>
                <a:cs typeface="+mn-cs"/>
              </a:rPr>
              <a:t> Gender identity forms early</a:t>
            </a:r>
            <a:endParaRPr lang="en-US" sz="1200" b="1"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is what the American Academy of Pediatrics, the country’s leading and most respected professional organization for doctors who work with children and youth.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you think about your answer to the question, “When did you know?” is this consistent with your reflection? What the AAP is telling us is that most children (though not all) have a very clear sense of their gender identity from a very young age.</a:t>
            </a:r>
          </a:p>
          <a:p>
            <a:r>
              <a:rPr lang="en-US" sz="1200" b="1" kern="1200" dirty="0" smtClean="0">
                <a:solidFill>
                  <a:schemeClr val="tx1"/>
                </a:solidFill>
                <a:latin typeface="+mn-lt"/>
                <a:ea typeface="+mn-ea"/>
                <a:cs typeface="+mn-cs"/>
              </a:rPr>
              <a:t>(TRANSITION) </a:t>
            </a:r>
            <a:r>
              <a:rPr lang="en-US" sz="1200" b="0" u="none" kern="1200" dirty="0" smtClean="0">
                <a:solidFill>
                  <a:schemeClr val="tx1"/>
                </a:solidFill>
                <a:latin typeface="+mn-lt"/>
                <a:ea typeface="+mn-ea"/>
                <a:cs typeface="+mn-cs"/>
              </a:rPr>
              <a:t>This</a:t>
            </a:r>
            <a:r>
              <a:rPr lang="en-US" sz="1200" b="0" u="none" kern="1200" baseline="0" dirty="0" smtClean="0">
                <a:solidFill>
                  <a:schemeClr val="tx1"/>
                </a:solidFill>
                <a:latin typeface="+mn-lt"/>
                <a:ea typeface="+mn-ea"/>
                <a:cs typeface="+mn-cs"/>
              </a:rPr>
              <a:t> is true for all kids, regardless of </a:t>
            </a:r>
            <a:r>
              <a:rPr lang="en-US" sz="1200" b="0" u="none" kern="1200" baseline="0" smtClean="0">
                <a:solidFill>
                  <a:schemeClr val="tx1"/>
                </a:solidFill>
                <a:latin typeface="+mn-lt"/>
                <a:ea typeface="+mn-ea"/>
                <a:cs typeface="+mn-cs"/>
              </a:rPr>
              <a:t>gender identity.</a:t>
            </a: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477EB2-61EF-A54C-BA12-F26DAB6E2A8B}" type="slidenum">
              <a:rPr lang="en-US" smtClean="0"/>
              <a:pPr/>
              <a:t>14</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93873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TP: Though they often recognize their identity quite early, many youth will not share this with others</a:t>
            </a:r>
          </a:p>
          <a:p>
            <a:r>
              <a:rPr lang="en-US" dirty="0" smtClean="0"/>
              <a:t>Savage &amp; </a:t>
            </a:r>
            <a:r>
              <a:rPr lang="en-US" dirty="0" err="1" smtClean="0"/>
              <a:t>Lagerstrom</a:t>
            </a:r>
            <a:r>
              <a:rPr lang="en-US" dirty="0" smtClean="0"/>
              <a:t> (2015) found that 80% of transgender adults knew their gender identity before the age of 10; 96% knew before the age of 18. While the average age of self-realization was 7.9, it was not until age 15.5 that transgender individuals reported knowing how to describe their feelings.  Those years in between self-realization and outward expression was a time often marked by fear and shame, with little support from families or schools. Imagine the impact a gender inclusive educator can</a:t>
            </a:r>
            <a:r>
              <a:rPr lang="en-US" baseline="0" dirty="0" smtClean="0"/>
              <a:t> have on this gap of time. </a:t>
            </a:r>
          </a:p>
          <a:p>
            <a:endParaRPr lang="en-US" baseline="0" dirty="0" smtClean="0"/>
          </a:p>
          <a:p>
            <a:r>
              <a:rPr lang="en-US" baseline="0" dirty="0" smtClean="0"/>
              <a:t>Imagine if </a:t>
            </a:r>
            <a:r>
              <a:rPr lang="en-US" baseline="0" dirty="0" err="1" smtClean="0"/>
              <a:t>Devina</a:t>
            </a:r>
            <a:r>
              <a:rPr lang="en-US" baseline="0" dirty="0" smtClean="0"/>
              <a:t> did not have such a perceptive kindergarten teacher. How long would it have been for her? </a:t>
            </a:r>
            <a:endParaRPr lang="en-US" dirty="0"/>
          </a:p>
        </p:txBody>
      </p:sp>
      <p:sp>
        <p:nvSpPr>
          <p:cNvPr id="4" name="Slide Number Placeholder 3"/>
          <p:cNvSpPr>
            <a:spLocks noGrp="1"/>
          </p:cNvSpPr>
          <p:nvPr>
            <p:ph type="sldNum" sz="quarter" idx="10"/>
          </p:nvPr>
        </p:nvSpPr>
        <p:spPr/>
        <p:txBody>
          <a:bodyPr/>
          <a:lstStyle/>
          <a:p>
            <a:fld id="{95D65BD6-7C60-5144-8E12-3411E22E9979}" type="slidenum">
              <a:rPr lang="en-US" smtClean="0"/>
              <a:pPr/>
              <a:t>15</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61796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TP:</a:t>
            </a:r>
            <a:r>
              <a:rPr lang="en-US" b="1" u="sng" baseline="0" dirty="0" smtClean="0"/>
              <a:t> Various identity names</a:t>
            </a:r>
            <a:endParaRPr lang="en-US" b="1" u="sng" dirty="0"/>
          </a:p>
        </p:txBody>
      </p:sp>
      <p:sp>
        <p:nvSpPr>
          <p:cNvPr id="4" name="Slide Number Placeholder 3"/>
          <p:cNvSpPr>
            <a:spLocks noGrp="1"/>
          </p:cNvSpPr>
          <p:nvPr>
            <p:ph type="sldNum" sz="quarter" idx="10"/>
          </p:nvPr>
        </p:nvSpPr>
        <p:spPr/>
        <p:txBody>
          <a:bodyPr/>
          <a:lstStyle/>
          <a:p>
            <a:fld id="{BCD6C222-7BFB-B743-AA49-B3A8BADC06CF}" type="slidenum">
              <a:rPr lang="en-US" smtClean="0"/>
              <a:t>16</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53364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TP: Binary gender identities</a:t>
            </a:r>
            <a:endParaRPr lang="en-US" b="1" u="sng" dirty="0"/>
          </a:p>
        </p:txBody>
      </p:sp>
      <p:sp>
        <p:nvSpPr>
          <p:cNvPr id="4" name="Header Placeholder 3"/>
          <p:cNvSpPr>
            <a:spLocks noGrp="1"/>
          </p:cNvSpPr>
          <p:nvPr>
            <p:ph type="hdr" sz="quarter" idx="10"/>
          </p:nvPr>
        </p:nvSpPr>
        <p:spPr/>
        <p:txBody>
          <a:bodyPr/>
          <a:lstStyle/>
          <a:p>
            <a:r>
              <a:rPr lang="en-US" smtClean="0"/>
              <a:t>Dimensions of Gender - Talking Points</a:t>
            </a:r>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Slide Number Placeholder 5"/>
          <p:cNvSpPr>
            <a:spLocks noGrp="1"/>
          </p:cNvSpPr>
          <p:nvPr>
            <p:ph type="sldNum" sz="quarter" idx="12"/>
          </p:nvPr>
        </p:nvSpPr>
        <p:spPr/>
        <p:txBody>
          <a:bodyPr/>
          <a:lstStyle/>
          <a:p>
            <a:fld id="{BCD6C222-7BFB-B743-AA49-B3A8BADC06CF}" type="slidenum">
              <a:rPr lang="en-US" smtClean="0"/>
              <a:t>17</a:t>
            </a:fld>
            <a:endParaRPr lang="en-US"/>
          </a:p>
        </p:txBody>
      </p:sp>
    </p:spTree>
    <p:extLst>
      <p:ext uri="{BB962C8B-B14F-4D97-AF65-F5344CB8AC3E}">
        <p14:creationId xmlns:p14="http://schemas.microsoft.com/office/powerpoint/2010/main" val="77276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TP: Binary gender identities</a:t>
            </a:r>
          </a:p>
          <a:p>
            <a:endParaRPr lang="en-US" dirty="0"/>
          </a:p>
        </p:txBody>
      </p:sp>
      <p:sp>
        <p:nvSpPr>
          <p:cNvPr id="4" name="Header Placeholder 3"/>
          <p:cNvSpPr>
            <a:spLocks noGrp="1"/>
          </p:cNvSpPr>
          <p:nvPr>
            <p:ph type="hdr" sz="quarter" idx="10"/>
          </p:nvPr>
        </p:nvSpPr>
        <p:spPr/>
        <p:txBody>
          <a:bodyPr/>
          <a:lstStyle/>
          <a:p>
            <a:r>
              <a:rPr lang="en-US" smtClean="0"/>
              <a:t>Dimensions of Gender - Talking Points</a:t>
            </a:r>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Slide Number Placeholder 5"/>
          <p:cNvSpPr>
            <a:spLocks noGrp="1"/>
          </p:cNvSpPr>
          <p:nvPr>
            <p:ph type="sldNum" sz="quarter" idx="12"/>
          </p:nvPr>
        </p:nvSpPr>
        <p:spPr/>
        <p:txBody>
          <a:bodyPr/>
          <a:lstStyle/>
          <a:p>
            <a:fld id="{BCD6C222-7BFB-B743-AA49-B3A8BADC06CF}" type="slidenum">
              <a:rPr lang="en-US" smtClean="0"/>
              <a:t>18</a:t>
            </a:fld>
            <a:endParaRPr lang="en-US"/>
          </a:p>
        </p:txBody>
      </p:sp>
    </p:spTree>
    <p:extLst>
      <p:ext uri="{BB962C8B-B14F-4D97-AF65-F5344CB8AC3E}">
        <p14:creationId xmlns:p14="http://schemas.microsoft.com/office/powerpoint/2010/main" val="143798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TP: </a:t>
            </a:r>
            <a:r>
              <a:rPr lang="en-US" b="1" u="sng" dirty="0" err="1" smtClean="0"/>
              <a:t>Agender</a:t>
            </a:r>
            <a:r>
              <a:rPr lang="en-US" b="1" u="sng" dirty="0" smtClean="0"/>
              <a:t> is a third category</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Individuals who</a:t>
            </a:r>
            <a:r>
              <a:rPr lang="en-US" b="0" u="none" baseline="0" dirty="0" smtClean="0"/>
              <a:t> do not identify with a particular internal sense of gender will sometimes use this term to capture their sense of self.</a:t>
            </a:r>
            <a:endParaRPr lang="en-US" b="0" u="none" dirty="0" smtClean="0"/>
          </a:p>
          <a:p>
            <a:endParaRPr lang="en-US" dirty="0"/>
          </a:p>
        </p:txBody>
      </p:sp>
      <p:sp>
        <p:nvSpPr>
          <p:cNvPr id="4" name="Header Placeholder 3"/>
          <p:cNvSpPr>
            <a:spLocks noGrp="1"/>
          </p:cNvSpPr>
          <p:nvPr>
            <p:ph type="hdr" sz="quarter" idx="10"/>
          </p:nvPr>
        </p:nvSpPr>
        <p:spPr/>
        <p:txBody>
          <a:bodyPr/>
          <a:lstStyle/>
          <a:p>
            <a:r>
              <a:rPr lang="en-US" smtClean="0"/>
              <a:t>Dimensions of Gender - Talking Points</a:t>
            </a:r>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Slide Number Placeholder 5"/>
          <p:cNvSpPr>
            <a:spLocks noGrp="1"/>
          </p:cNvSpPr>
          <p:nvPr>
            <p:ph type="sldNum" sz="quarter" idx="12"/>
          </p:nvPr>
        </p:nvSpPr>
        <p:spPr/>
        <p:txBody>
          <a:bodyPr/>
          <a:lstStyle/>
          <a:p>
            <a:fld id="{BCD6C222-7BFB-B743-AA49-B3A8BADC06CF}" type="slidenum">
              <a:rPr lang="en-US" smtClean="0"/>
              <a:t>19</a:t>
            </a:fld>
            <a:endParaRPr lang="en-US"/>
          </a:p>
        </p:txBody>
      </p:sp>
    </p:spTree>
    <p:extLst>
      <p:ext uri="{BB962C8B-B14F-4D97-AF65-F5344CB8AC3E}">
        <p14:creationId xmlns:p14="http://schemas.microsoft.com/office/powerpoint/2010/main" val="25088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rPr>
              <a:t>TP: Ideas about gender are evolving, and young people are leading the way</a:t>
            </a:r>
          </a:p>
          <a:p>
            <a:r>
              <a:rPr lang="en-US" sz="1200" kern="1200" dirty="0" smtClean="0">
                <a:solidFill>
                  <a:schemeClr val="tx1"/>
                </a:solidFill>
                <a:latin typeface="+mn-lt"/>
                <a:ea typeface="+mn-ea"/>
                <a:cs typeface="+mn-cs"/>
              </a:rPr>
              <a:t>This poll of individuals ages 18- 34 demonstrates that youth see and are comfortable with gender’s complexity</a:t>
            </a:r>
          </a:p>
          <a:p>
            <a:r>
              <a:rPr lang="en-US" sz="1200" kern="1200" dirty="0" smtClean="0">
                <a:solidFill>
                  <a:schemeClr val="tx1"/>
                </a:solidFill>
                <a:latin typeface="+mn-lt"/>
                <a:ea typeface="+mn-ea"/>
                <a:cs typeface="+mn-cs"/>
              </a:rPr>
              <a:t>The fact that </a:t>
            </a:r>
            <a:r>
              <a:rPr lang="en-US" sz="1200" b="1" kern="1200" dirty="0" smtClean="0">
                <a:solidFill>
                  <a:schemeClr val="tx1"/>
                </a:solidFill>
                <a:latin typeface="+mn-lt"/>
                <a:ea typeface="+mn-ea"/>
                <a:cs typeface="+mn-cs"/>
              </a:rPr>
              <a:t>less than 50%</a:t>
            </a:r>
            <a:r>
              <a:rPr lang="en-US" sz="1200" kern="1200" dirty="0" smtClean="0">
                <a:solidFill>
                  <a:schemeClr val="tx1"/>
                </a:solidFill>
                <a:latin typeface="+mn-lt"/>
                <a:ea typeface="+mn-ea"/>
                <a:cs typeface="+mn-cs"/>
              </a:rPr>
              <a:t> of those surveyed agreed that gender is binary marks a dramatic shift in how gender is being viewed. This trend will only continue in one direction. And there is data showing this too!</a:t>
            </a:r>
          </a:p>
        </p:txBody>
      </p:sp>
      <p:sp>
        <p:nvSpPr>
          <p:cNvPr id="4" name="Slide Number Placeholder 3"/>
          <p:cNvSpPr>
            <a:spLocks noGrp="1"/>
          </p:cNvSpPr>
          <p:nvPr>
            <p:ph type="sldNum" sz="quarter" idx="10"/>
          </p:nvPr>
        </p:nvSpPr>
        <p:spPr/>
        <p:txBody>
          <a:bodyPr/>
          <a:lstStyle/>
          <a:p>
            <a:fld id="{7636722C-84DA-2140-9040-D56924B87687}" type="slidenum">
              <a:rPr lang="en-US" smtClean="0"/>
              <a:pPr/>
              <a:t>2</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365232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TP: Expression</a:t>
            </a:r>
          </a:p>
          <a:p>
            <a:r>
              <a:rPr lang="en-US" b="0" u="none" dirty="0" smtClean="0"/>
              <a:t>Expression is about how we show our gender in the world and how others interpret</a:t>
            </a:r>
            <a:r>
              <a:rPr lang="en-US" b="0" u="none" baseline="0" dirty="0" smtClean="0"/>
              <a:t> that presentation. Gender is frequently described as a “social construct,” and gender norms related to expression are a major part of that construct. Often referred to as “gender” expression, it might be more accurately described as “gender-</a:t>
            </a:r>
            <a:r>
              <a:rPr lang="en-US" b="0" u="none" baseline="0" dirty="0" err="1" smtClean="0"/>
              <a:t>ed</a:t>
            </a:r>
            <a:r>
              <a:rPr lang="en-US" b="0" u="none" baseline="0" dirty="0" smtClean="0"/>
              <a:t> expression; there is nothing inherent to our gender in how we dress, or what we like to play with, or what interests us, or the jobs we do</a:t>
            </a:r>
            <a:r>
              <a:rPr lang="mr-IN" b="0" u="none" baseline="0" dirty="0" smtClean="0"/>
              <a:t>…</a:t>
            </a:r>
            <a:endParaRPr lang="en-US" b="0" u="none" dirty="0"/>
          </a:p>
        </p:txBody>
      </p:sp>
      <p:sp>
        <p:nvSpPr>
          <p:cNvPr id="4" name="Slide Number Placeholder 3"/>
          <p:cNvSpPr>
            <a:spLocks noGrp="1"/>
          </p:cNvSpPr>
          <p:nvPr>
            <p:ph type="sldNum" sz="quarter" idx="10"/>
          </p:nvPr>
        </p:nvSpPr>
        <p:spPr/>
        <p:txBody>
          <a:bodyPr/>
          <a:lstStyle/>
          <a:p>
            <a:fld id="{BCD6C222-7BFB-B743-AA49-B3A8BADC06CF}" type="slidenum">
              <a:rPr lang="en-US" smtClean="0"/>
              <a:t>20</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17358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21</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Expression norms are frequently quite binary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Much</a:t>
            </a:r>
            <a:r>
              <a:rPr lang="en-US" sz="1200" b="0" kern="1200" baseline="0" dirty="0" smtClean="0">
                <a:solidFill>
                  <a:schemeClr val="tx1"/>
                </a:solidFill>
                <a:latin typeface="+mn-lt"/>
                <a:ea typeface="+mn-ea"/>
                <a:cs typeface="+mn-cs"/>
              </a:rPr>
              <a:t> of society operates from very binary notions of expression, believing there are ways to express oneself as a boy and another, separate set of ways for girls. </a:t>
            </a:r>
            <a:endParaRPr lang="en-US"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 </a:t>
            </a:r>
            <a:r>
              <a:rPr lang="en-US" sz="1200" kern="1200" dirty="0" smtClean="0">
                <a:solidFill>
                  <a:schemeClr val="tx1"/>
                </a:solidFill>
                <a:latin typeface="+mn-lt"/>
                <a:ea typeface="+mn-ea"/>
                <a:cs typeface="+mn-cs"/>
              </a:rPr>
              <a:t>Kids are surrounded by binary notions of expression.</a:t>
            </a:r>
          </a:p>
          <a:p>
            <a:pPr eaLnBrk="1" hangingPunct="1"/>
            <a:endParaRPr lang="en-US" dirty="0"/>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43627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sym typeface="Wingdings 2"/>
              </a:rPr>
              <a:t></a:t>
            </a:r>
            <a:r>
              <a:rPr lang="en-US" dirty="0" smtClean="0"/>
              <a:t> </a:t>
            </a:r>
            <a:endParaRPr lang="en-US" b="1" u="sng" dirty="0" smtClean="0"/>
          </a:p>
          <a:p>
            <a:r>
              <a:rPr lang="en-US" sz="1200" b="1" u="sng" kern="1200" dirty="0" smtClean="0">
                <a:solidFill>
                  <a:schemeClr val="tx1"/>
                </a:solidFill>
                <a:latin typeface="+mn-lt"/>
                <a:ea typeface="+mn-ea"/>
                <a:cs typeface="+mn-cs"/>
              </a:rPr>
              <a:t>TP: These</a:t>
            </a:r>
            <a:r>
              <a:rPr lang="en-US" sz="1200" b="1" u="sng" kern="1200" baseline="0" dirty="0" smtClean="0">
                <a:solidFill>
                  <a:schemeClr val="tx1"/>
                </a:solidFill>
                <a:latin typeface="+mn-lt"/>
                <a:ea typeface="+mn-ea"/>
                <a:cs typeface="+mn-cs"/>
              </a:rPr>
              <a:t> messages are everywhere</a:t>
            </a:r>
          </a:p>
          <a:p>
            <a:r>
              <a:rPr lang="en-US" sz="1200" kern="1200" dirty="0" smtClean="0">
                <a:solidFill>
                  <a:schemeClr val="tx1"/>
                </a:solidFill>
                <a:latin typeface="+mn-lt"/>
                <a:ea typeface="+mn-ea"/>
                <a:cs typeface="+mn-cs"/>
              </a:rPr>
              <a:t>What decade do you think these were written? The fifties or sixties?</a:t>
            </a:r>
            <a:r>
              <a:rPr lang="en-US" sz="1200" kern="1200" baseline="0" dirty="0" smtClean="0">
                <a:solidFill>
                  <a:schemeClr val="tx1"/>
                </a:solidFill>
                <a:latin typeface="+mn-lt"/>
                <a:ea typeface="+mn-ea"/>
                <a:cs typeface="+mn-cs"/>
              </a:rPr>
              <a:t> Seventies or eighties? Nineties? 2012!!</a:t>
            </a:r>
            <a:endParaRPr lang="en-US" dirty="0"/>
          </a:p>
        </p:txBody>
      </p:sp>
      <p:sp>
        <p:nvSpPr>
          <p:cNvPr id="4" name="Slide Number Placeholder 3"/>
          <p:cNvSpPr>
            <a:spLocks noGrp="1"/>
          </p:cNvSpPr>
          <p:nvPr>
            <p:ph type="sldNum" sz="quarter" idx="10"/>
          </p:nvPr>
        </p:nvSpPr>
        <p:spPr/>
        <p:txBody>
          <a:bodyPr/>
          <a:lstStyle/>
          <a:p>
            <a:fld id="{BCD6C222-7BFB-B743-AA49-B3A8BADC06CF}" type="slidenum">
              <a:rPr lang="en-US" smtClean="0"/>
              <a:t>22</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41534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23</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sym typeface="Wingdings 2"/>
              </a:rPr>
              <a:t></a:t>
            </a:r>
            <a:r>
              <a:rPr lang="en-US" dirty="0" smtClean="0"/>
              <a:t> </a:t>
            </a: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Rather than a simple binary</a:t>
            </a:r>
            <a:r>
              <a:rPr lang="en-US" sz="1200" b="0" u="none" kern="1200" dirty="0" smtClean="0">
                <a:solidFill>
                  <a:schemeClr val="tx1"/>
                </a:solidFill>
                <a:latin typeface="+mn-lt"/>
                <a:ea typeface="+mn-ea"/>
                <a:cs typeface="+mn-cs"/>
              </a:rPr>
              <a:t>,</a:t>
            </a:r>
            <a:r>
              <a:rPr lang="en-US" sz="1200" b="0" u="none" kern="1200" baseline="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Expression is also a spectrum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1"/>
                </a:solidFill>
                <a:latin typeface="+mn-lt"/>
                <a:ea typeface="+mn-ea"/>
                <a:cs typeface="+mn-cs"/>
              </a:rPr>
              <a:t>While binary ideas about expression may be everywhere,</a:t>
            </a:r>
            <a:r>
              <a:rPr lang="en-US" sz="1200" b="0" u="none" kern="1200" baseline="0" dirty="0" smtClean="0">
                <a:solidFill>
                  <a:schemeClr val="tx1"/>
                </a:solidFill>
                <a:latin typeface="+mn-lt"/>
                <a:ea typeface="+mn-ea"/>
                <a:cs typeface="+mn-cs"/>
              </a:rPr>
              <a:t> simple reflection reveals that they are inaccurate. Like the other dimensions, expression is also a spectrum with infinite possibilities</a:t>
            </a:r>
            <a:endParaRPr lang="en-US" b="0" u="none" dirty="0"/>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2025446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Expression norms are not constant or universal</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 course, the binary notions of expression are not universal nor fixed; we have many examples that show how it can and often is challenged and frequently changing. </a:t>
            </a:r>
          </a:p>
        </p:txBody>
      </p:sp>
      <p:sp>
        <p:nvSpPr>
          <p:cNvPr id="4" name="Slide Number Placeholder 3"/>
          <p:cNvSpPr>
            <a:spLocks noGrp="1"/>
          </p:cNvSpPr>
          <p:nvPr>
            <p:ph type="sldNum" sz="quarter" idx="10"/>
          </p:nvPr>
        </p:nvSpPr>
        <p:spPr/>
        <p:txBody>
          <a:bodyPr/>
          <a:lstStyle/>
          <a:p>
            <a:fld id="{9F7F5B95-460C-224F-A10B-86C3145F0854}" type="slidenum">
              <a:rPr lang="en-US" smtClean="0"/>
              <a:pPr/>
              <a:t>24</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34255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TP: Two examples of shifting expression norms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Think</a:t>
            </a:r>
            <a:r>
              <a:rPr lang="en-US" sz="1200" kern="1200" baseline="0" dirty="0" smtClean="0">
                <a:solidFill>
                  <a:schemeClr val="tx1"/>
                </a:solidFill>
                <a:latin typeface="+mn-lt"/>
                <a:ea typeface="+mn-ea"/>
                <a:cs typeface="+mn-cs"/>
              </a:rPr>
              <a:t> about boys/men wearing earrings—how many of you knew boys/men wearing them when you were 10 years old? How about now? </a:t>
            </a:r>
            <a:r>
              <a:rPr lang="en-US" sz="1200" kern="1200" dirty="0" smtClean="0">
                <a:solidFill>
                  <a:schemeClr val="tx1"/>
                </a:solidFill>
                <a:latin typeface="+mn-lt"/>
                <a:ea typeface="+mn-ea"/>
                <a:cs typeface="+mn-cs"/>
              </a:rPr>
              <a:t>At 10, how many of you knew women (or girls) with tattoos? How about today?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Classic examples of how the norms of gender expression shift, and will continue to shift across time! </a:t>
            </a:r>
          </a:p>
          <a:p>
            <a:r>
              <a:rPr lang="en-US" sz="1200" kern="1200" dirty="0" smtClean="0">
                <a:solidFill>
                  <a:schemeClr val="tx1"/>
                </a:solidFill>
                <a:latin typeface="+mn-lt"/>
                <a:ea typeface="+mn-ea"/>
                <a:cs typeface="+mn-cs"/>
              </a:rPr>
              <a:t>But for young people, there is a view that what is has always been, and always will be. Thus, they assume that the binary notions they are bombarded by will always exist. We must help them see that these things shift all the time, and will continue to do so.</a:t>
            </a:r>
          </a:p>
        </p:txBody>
      </p:sp>
      <p:sp>
        <p:nvSpPr>
          <p:cNvPr id="4" name="Slide Number Placeholder 3"/>
          <p:cNvSpPr>
            <a:spLocks noGrp="1"/>
          </p:cNvSpPr>
          <p:nvPr>
            <p:ph type="sldNum" sz="quarter" idx="10"/>
          </p:nvPr>
        </p:nvSpPr>
        <p:spPr/>
        <p:txBody>
          <a:bodyPr/>
          <a:lstStyle/>
          <a:p>
            <a:fld id="{9A34AD33-0EE4-ED45-8A1F-BFA050DC18B6}" type="slidenum">
              <a:rPr lang="en-US" smtClean="0"/>
              <a:pPr/>
              <a:t>25</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875060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TP: Patterns vs. Rules</a:t>
            </a:r>
          </a:p>
          <a:p>
            <a:r>
              <a:rPr lang="en-US" sz="1200" kern="1200" dirty="0" smtClean="0">
                <a:solidFill>
                  <a:schemeClr val="tx1"/>
                </a:solidFill>
                <a:latin typeface="+mn-lt"/>
                <a:ea typeface="+mn-ea"/>
                <a:cs typeface="+mn-cs"/>
              </a:rPr>
              <a:t>You’ll notice that the children often describe patterns that they see in the world around them, and some times those patterns are accurate– like most boys don’t wear dresses or even want to wear dresses.</a:t>
            </a:r>
          </a:p>
          <a:p>
            <a:r>
              <a:rPr lang="en-US" sz="1200" b="1" kern="1200" dirty="0" smtClean="0">
                <a:solidFill>
                  <a:schemeClr val="tx1"/>
                </a:solidFill>
                <a:latin typeface="+mn-lt"/>
                <a:ea typeface="+mn-ea"/>
                <a:cs typeface="+mn-cs"/>
              </a:rPr>
              <a:t>(TRANSITION) </a:t>
            </a:r>
            <a:r>
              <a:rPr lang="en-US" sz="1200" kern="1200" dirty="0" smtClean="0">
                <a:solidFill>
                  <a:schemeClr val="tx1"/>
                </a:solidFill>
                <a:latin typeface="+mn-lt"/>
                <a:ea typeface="+mn-ea"/>
                <a:cs typeface="+mn-cs"/>
              </a:rPr>
              <a:t>But that doesn’t mean that the patterns are rules. Because some boys do like to wear dresses, some girls don’t like to wear dresses and lots of kids like to think for themselves!  Our job as adults is to avoid making assumptions about individual kids based on the patterns we see around us. And to help young people understand these concepts as well. Gender Inclusive schools </a:t>
            </a:r>
            <a:r>
              <a:rPr lang="en-US" sz="1200" b="1" kern="1200" dirty="0" smtClean="0">
                <a:solidFill>
                  <a:schemeClr val="tx1"/>
                </a:solidFill>
                <a:latin typeface="+mn-lt"/>
                <a:ea typeface="+mn-ea"/>
                <a:cs typeface="+mn-cs"/>
              </a:rPr>
              <a:t>interrupt </a:t>
            </a:r>
            <a:r>
              <a:rPr lang="en-US" sz="1200" kern="1200" dirty="0" smtClean="0">
                <a:solidFill>
                  <a:schemeClr val="tx1"/>
                </a:solidFill>
                <a:latin typeface="+mn-lt"/>
                <a:ea typeface="+mn-ea"/>
                <a:cs typeface="+mn-cs"/>
              </a:rPr>
              <a:t>these ideas by making sure that any person not fitting the common pattern is not made to feel bad or mistreated.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It is ok to notice, and even operate from patterns. But when a child varies from the pattern, the issue rests with the person who made the assumption about that pattern. Prepare to be wrong, and instead of blaming the child, recognize the mistake you’ve made by coming to a conclusion that was not accurate! Re assess the data and come to a new conclusion. Maybe the pattern you are working from is often true, but not always.</a:t>
            </a:r>
          </a:p>
        </p:txBody>
      </p:sp>
      <p:sp>
        <p:nvSpPr>
          <p:cNvPr id="4" name="Slide Number Placeholder 3"/>
          <p:cNvSpPr>
            <a:spLocks noGrp="1"/>
          </p:cNvSpPr>
          <p:nvPr>
            <p:ph type="sldNum" sz="quarter" idx="10"/>
          </p:nvPr>
        </p:nvSpPr>
        <p:spPr/>
        <p:txBody>
          <a:bodyPr/>
          <a:lstStyle/>
          <a:p>
            <a:fld id="{7636722C-84DA-2140-9040-D56924B87687}" type="slidenum">
              <a:rPr lang="en-US" smtClean="0"/>
              <a:pPr/>
              <a:t>26</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595988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3450615-D51A-A648-8077-9938943140D6}" type="slidenum">
              <a:rPr lang="en-US"/>
              <a:pPr/>
              <a:t>27</a:t>
            </a:fld>
            <a:endParaRPr lang="en-US"/>
          </a:p>
        </p:txBody>
      </p:sp>
      <p:sp>
        <p:nvSpPr>
          <p:cNvPr id="66563" name="Rectangle 1026"/>
          <p:cNvSpPr>
            <a:spLocks noGrp="1" noRot="1" noChangeAspect="1" noChangeArrowheads="1"/>
          </p:cNvSpPr>
          <p:nvPr>
            <p:ph type="sldImg"/>
          </p:nvPr>
        </p:nvSpPr>
        <p:spPr>
          <a:xfrm>
            <a:off x="1143000" y="685800"/>
            <a:ext cx="4572000" cy="3429000"/>
          </a:xfrm>
          <a:solidFill>
            <a:srgbClr val="FFFFFF"/>
          </a:solidFill>
          <a:ln/>
        </p:spPr>
      </p:sp>
      <p:sp>
        <p:nvSpPr>
          <p:cNvPr id="66564"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b="1" u="sng" baseline="0" dirty="0" smtClean="0"/>
              <a:t>TP: Gender and sexual orientation are not the same thing</a:t>
            </a:r>
          </a:p>
          <a:p>
            <a:r>
              <a:rPr lang="en-US" sz="1200" kern="1200" dirty="0" smtClean="0">
                <a:solidFill>
                  <a:schemeClr val="tx1"/>
                </a:solidFill>
                <a:latin typeface="+mn-lt"/>
                <a:ea typeface="+mn-ea"/>
                <a:cs typeface="+mn-cs"/>
              </a:rPr>
              <a:t>In discussing these three dimensions of gender, you will notice that we have not talked about bring gay, or lesbian, or bisexual or pansexual or asexual or….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is because these refer to a person’s sexual orientation, which is not the same thing as a person’s gender. Sexual orientation is about a person’s attractions to other people; sexual orientation is typically understood in terms of other individuals, while gender is understood in relation to our own sense of self.</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(TRANSITION)</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is critical to distinguish gender from orientation, particularly for younger kids because gender expression that is not consistent with their perceived gender is frequently equated with being gay. We assume we know a person’s sexuality simply be the way they express themselves. More importantly, adults frequently sexualize something that has nothing to do with sex, thus making a child’s authentic pursuit of self into some sort of sexual issue when it most certainly is not. This is particularly problematic when it comes to addressing the needs of transgender students in spaces such as restroom, locker rooms, and during overnights where there are shared sleeping accommodations.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Using an adult lens of sexuality to define the experience of a kid’s assertion of identity is inappropriate. This minimizes and confuses the young person’s exploration of self. Also,</a:t>
            </a:r>
          </a:p>
          <a:p>
            <a:r>
              <a:rPr lang="en-US" sz="1200" kern="1200" dirty="0" smtClean="0">
                <a:solidFill>
                  <a:schemeClr val="tx1"/>
                </a:solidFill>
                <a:latin typeface="+mn-lt"/>
                <a:ea typeface="+mn-ea"/>
                <a:cs typeface="+mn-cs"/>
              </a:rPr>
              <a:t>with the lens of sex comes assumptions about how supporting a gender-expansive child has sexual overtones. A transgender girl in the restroom is viewed as a potentially sexual situation. It is not about sex; it’s about</a:t>
            </a:r>
            <a:r>
              <a:rPr lang="en-US" sz="1200" kern="1200" baseline="0" dirty="0" smtClean="0">
                <a:solidFill>
                  <a:schemeClr val="tx1"/>
                </a:solidFill>
                <a:latin typeface="+mn-lt"/>
                <a:ea typeface="+mn-ea"/>
                <a:cs typeface="+mn-cs"/>
              </a:rPr>
              <a:t> identity and dignity.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either of these instances, we give short shrift to both the person’s authentic gender as well as the development of their sexual identity.</a:t>
            </a:r>
          </a:p>
          <a:p>
            <a:pPr eaLnBrk="1" hangingPunct="1"/>
            <a:endParaRPr lang="en-US" dirty="0"/>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650237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u="sng" kern="1200" dirty="0" smtClean="0">
                <a:solidFill>
                  <a:schemeClr val="tx1"/>
                </a:solidFill>
                <a:latin typeface="+mn-lt"/>
                <a:ea typeface="+mn-ea"/>
                <a:cs typeface="+mn-cs"/>
              </a:rPr>
              <a:t>TP: Gender is personal</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smtClean="0">
                <a:solidFill>
                  <a:schemeClr val="tx1"/>
                </a:solidFill>
                <a:latin typeface="+mn-lt"/>
                <a:ea typeface="+mn-ea"/>
                <a:cs typeface="+mn-cs"/>
              </a:rPr>
              <a:t>Creating a more inclusive environment for all of our kids is not about eliminating gender, or saying that gender does not matter. It is about creating spaces in which kids are able to define for themselves what gender means. It is our responsibility as adults to establish the conditions in which children are affirmed for who they are. </a:t>
            </a:r>
            <a:r>
              <a:rPr lang="en-US" sz="3200" b="0" kern="1200" dirty="0" smtClean="0">
                <a:solidFill>
                  <a:schemeClr val="tx1"/>
                </a:solidFill>
                <a:latin typeface="+mn-lt"/>
                <a:ea typeface="+mn-ea"/>
                <a:cs typeface="+mn-cs"/>
              </a:rPr>
              <a:t>This</a:t>
            </a:r>
            <a:r>
              <a:rPr lang="en-US" sz="3200" b="0" kern="1200" baseline="0" dirty="0" smtClean="0">
                <a:solidFill>
                  <a:schemeClr val="tx1"/>
                </a:solidFill>
                <a:latin typeface="+mn-lt"/>
                <a:ea typeface="+mn-ea"/>
                <a:cs typeface="+mn-cs"/>
              </a:rPr>
              <a:t> can feel intimidating; but in fact, it should be liberating. No longer do you need to define who another person is; as we’ve seen, given the exploding language of gender that can be a tall order indeed! Instead, it is up to others to tell us who they are. </a:t>
            </a:r>
            <a:r>
              <a:rPr lang="en-US" sz="3200" kern="1200" dirty="0" smtClean="0">
                <a:solidFill>
                  <a:schemeClr val="tx1"/>
                </a:solidFill>
                <a:latin typeface="+mn-lt"/>
                <a:ea typeface="+mn-ea"/>
                <a:cs typeface="+mn-cs"/>
              </a:rPr>
              <a:t>Our job is to </a:t>
            </a:r>
            <a:r>
              <a:rPr lang="en-US" sz="3200" b="1" kern="1200" dirty="0" smtClean="0">
                <a:solidFill>
                  <a:schemeClr val="tx1"/>
                </a:solidFill>
                <a:latin typeface="+mn-lt"/>
                <a:ea typeface="+mn-ea"/>
                <a:cs typeface="+mn-cs"/>
              </a:rPr>
              <a:t>create the space, </a:t>
            </a:r>
            <a:r>
              <a:rPr lang="en-US" sz="3200" b="0" kern="1200" dirty="0" smtClean="0">
                <a:solidFill>
                  <a:schemeClr val="tx1"/>
                </a:solidFill>
                <a:latin typeface="+mn-lt"/>
                <a:ea typeface="+mn-ea"/>
                <a:cs typeface="+mn-cs"/>
              </a:rPr>
              <a:t>not to FILL the space </a:t>
            </a:r>
            <a:r>
              <a:rPr lang="en-US" sz="3200" b="1" kern="1200" dirty="0" smtClean="0">
                <a:solidFill>
                  <a:schemeClr val="tx1"/>
                </a:solidFill>
                <a:latin typeface="+mn-lt"/>
                <a:ea typeface="+mn-ea"/>
                <a:cs typeface="+mn-cs"/>
              </a:rPr>
              <a:t>so they can do so. </a:t>
            </a:r>
            <a:endParaRPr lang="en-US" sz="3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36722C-84DA-2140-9040-D56924B87687}" type="slidenum">
              <a:rPr lang="en-US" smtClean="0"/>
              <a:pPr/>
              <a:t>30</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496559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u="sng" dirty="0" smtClean="0"/>
              <a:t>TP: Debriefing</a:t>
            </a:r>
          </a:p>
          <a:p>
            <a:r>
              <a:rPr lang="en-US" dirty="0" smtClean="0"/>
              <a:t>(~ 5-7 minutes) A good opportunity for people to check in; Encourage</a:t>
            </a:r>
            <a:r>
              <a:rPr lang="en-US" baseline="0" dirty="0" smtClean="0"/>
              <a:t> people to stand up and find a partner elsewhere in room; this will get them moving. </a:t>
            </a:r>
            <a:endParaRPr lang="en-US" dirty="0"/>
          </a:p>
        </p:txBody>
      </p:sp>
      <p:sp>
        <p:nvSpPr>
          <p:cNvPr id="4" name="Slide Number Placeholder 3"/>
          <p:cNvSpPr>
            <a:spLocks noGrp="1"/>
          </p:cNvSpPr>
          <p:nvPr>
            <p:ph type="sldNum" sz="quarter" idx="10"/>
          </p:nvPr>
        </p:nvSpPr>
        <p:spPr/>
        <p:txBody>
          <a:bodyPr/>
          <a:lstStyle/>
          <a:p>
            <a:fld id="{9A34AD33-0EE4-ED45-8A1F-BFA050DC18B6}" type="slidenum">
              <a:rPr lang="en-US" smtClean="0"/>
              <a:pPr/>
              <a:t>31</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22522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Ideas about gender are evolving, and young people are leading the way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fact, already Generation Z is building on these more complex ideas about gender</a:t>
            </a:r>
            <a:r>
              <a:rPr lang="mr-I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 </a:t>
            </a:r>
            <a:r>
              <a:rPr lang="en-US" sz="1200" kern="1200" dirty="0" smtClean="0">
                <a:solidFill>
                  <a:schemeClr val="tx1"/>
                </a:solidFill>
                <a:latin typeface="+mn-lt"/>
                <a:ea typeface="+mn-ea"/>
                <a:cs typeface="+mn-cs"/>
              </a:rPr>
              <a:t>and greater numbers are also more accepting of individuals whose gender identity is non-binary. Quite simply, youth are marching quite quickly toward very different landscape of gender than generations previously understood. And adults need to either get with it or get out of the way!</a:t>
            </a:r>
          </a:p>
        </p:txBody>
      </p:sp>
      <p:sp>
        <p:nvSpPr>
          <p:cNvPr id="4" name="Slide Number Placeholder 3"/>
          <p:cNvSpPr>
            <a:spLocks noGrp="1"/>
          </p:cNvSpPr>
          <p:nvPr>
            <p:ph type="sldNum" sz="quarter" idx="10"/>
          </p:nvPr>
        </p:nvSpPr>
        <p:spPr/>
        <p:txBody>
          <a:bodyPr/>
          <a:lstStyle/>
          <a:p>
            <a:fld id="{12477EB2-61EF-A54C-BA12-F26DAB6E2A8B}" type="slidenum">
              <a:rPr lang="en-US" smtClean="0"/>
              <a:pPr/>
              <a:t>3</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56050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D77DBC7-34F8-2240-AEC8-5291F8579AF2}" type="slidenum">
              <a:rPr lang="en-US"/>
              <a:pPr/>
              <a:t>4</a:t>
            </a:fld>
            <a:endParaRPr lang="en-US"/>
          </a:p>
        </p:txBody>
      </p:sp>
      <p:sp>
        <p:nvSpPr>
          <p:cNvPr id="46083"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46084"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lIns="91432" tIns="45716" rIns="91432" bIns="4571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A model that includes everyone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just a model, and only one model. Effective models are useful for establishing a baseline of language and conceptual understanding. Rather than arguing about “who has the right definitions” we instead like to talk about what are the words we are using and how are we using them “right now.” </a:t>
            </a:r>
            <a:r>
              <a:rPr lang="en-US" sz="1200" b="1" kern="1200" dirty="0" smtClean="0">
                <a:solidFill>
                  <a:schemeClr val="tx1"/>
                </a:solidFill>
                <a:latin typeface="+mn-lt"/>
                <a:ea typeface="+mn-ea"/>
                <a:cs typeface="+mn-cs"/>
              </a:rPr>
              <a:t>Especially given how much the language of gender is shifting,</a:t>
            </a:r>
            <a:r>
              <a:rPr lang="en-US" sz="1200" kern="1200" dirty="0" smtClean="0">
                <a:solidFill>
                  <a:schemeClr val="tx1"/>
                </a:solidFill>
                <a:latin typeface="+mn-lt"/>
                <a:ea typeface="+mn-ea"/>
                <a:cs typeface="+mn-cs"/>
              </a:rPr>
              <a:t> as well as because so much of the confusion comes from assumptions about the words we use, it is crucial we slow down enough to make sure we are on the same page with the words we are using to discuss the subject!</a:t>
            </a:r>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73735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TP: Gender</a:t>
            </a:r>
            <a:r>
              <a:rPr lang="en-US" sz="1200" b="1" u="sng" kern="1200" baseline="0" dirty="0" smtClean="0">
                <a:solidFill>
                  <a:schemeClr val="tx1"/>
                </a:solidFill>
                <a:latin typeface="+mn-lt"/>
                <a:ea typeface="+mn-ea"/>
                <a:cs typeface="+mn-cs"/>
              </a:rPr>
              <a:t> is more complex than most realize</a:t>
            </a:r>
            <a:endParaRPr lang="en-US" sz="1200" b="1"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three basic ideas are critical to understanding the authentic gender experiences of others. Internalizing them can be transformative, creating a completely different view of what gender is, how it affects each of us, and why we must begin to think about it in more nuanced ways.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a:t>
            </a:r>
            <a:r>
              <a:rPr lang="en-US" dirty="0" smtClean="0"/>
              <a:t> </a:t>
            </a:r>
            <a:r>
              <a:rPr lang="en-US" sz="1200" b="0" kern="1200" dirty="0" smtClean="0">
                <a:solidFill>
                  <a:schemeClr val="tx1"/>
                </a:solidFill>
                <a:latin typeface="+mn-lt"/>
                <a:ea typeface="+mn-ea"/>
                <a:cs typeface="+mn-cs"/>
              </a:rPr>
              <a:t>Gender is informed by multiple aspects, or dimensions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a:t>
            </a:r>
            <a:r>
              <a:rPr lang="en-US" dirty="0" smtClean="0"/>
              <a:t> </a:t>
            </a:r>
            <a:r>
              <a:rPr lang="en-US" sz="1200" kern="1200" dirty="0" smtClean="0">
                <a:solidFill>
                  <a:schemeClr val="tx1"/>
                </a:solidFill>
                <a:latin typeface="+mn-lt"/>
                <a:ea typeface="+mn-ea"/>
                <a:cs typeface="+mn-cs"/>
              </a:rPr>
              <a:t>Each of these dimensions</a:t>
            </a:r>
            <a:r>
              <a:rPr lang="en-US" sz="1200" kern="1200" baseline="0" dirty="0" smtClean="0">
                <a:solidFill>
                  <a:schemeClr val="tx1"/>
                </a:solidFill>
                <a:latin typeface="+mn-lt"/>
                <a:ea typeface="+mn-ea"/>
                <a:cs typeface="+mn-cs"/>
              </a:rPr>
              <a:t> is best understood</a:t>
            </a:r>
            <a:r>
              <a:rPr lang="en-US" sz="1200" kern="1200" dirty="0" smtClean="0">
                <a:solidFill>
                  <a:schemeClr val="tx1"/>
                </a:solidFill>
                <a:latin typeface="+mn-lt"/>
                <a:ea typeface="+mn-ea"/>
                <a:cs typeface="+mn-cs"/>
              </a:rPr>
              <a:t> as a spectrum (as compared to a binary)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a:t>
            </a:r>
            <a:r>
              <a:rPr lang="en-US" dirty="0" smtClean="0"/>
              <a:t> Gender</a:t>
            </a:r>
            <a:r>
              <a:rPr lang="en-US" baseline="0" dirty="0" smtClean="0"/>
              <a:t> and sexual orientation are not the same thing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34AD33-0EE4-ED45-8A1F-BFA050DC18B6}" type="slidenum">
              <a:rPr lang="en-US" smtClean="0"/>
              <a:pPr/>
              <a:t>5</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47679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TP: The Body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talk about the body dimension,</a:t>
            </a:r>
            <a:r>
              <a:rPr lang="en-US" baseline="0" dirty="0" smtClean="0"/>
              <a:t> we are including and individuals physical sex, but also other aspects of the person’s body as well (such as body shape and size, body hair, musculature, chromosomes and hormones. </a:t>
            </a:r>
            <a:r>
              <a:rPr lang="en-US" sz="1200" kern="1200" dirty="0" smtClean="0">
                <a:solidFill>
                  <a:schemeClr val="tx1"/>
                </a:solidFill>
                <a:latin typeface="+mn-lt"/>
                <a:ea typeface="+mn-ea"/>
                <a:cs typeface="+mn-cs"/>
              </a:rPr>
              <a:t>Sex is not the only part of our body related to gender,</a:t>
            </a:r>
            <a:endParaRPr lang="en-US" dirty="0" smtClean="0"/>
          </a:p>
          <a:p>
            <a:endParaRPr lang="en-US" baseline="0" dirty="0" smtClean="0"/>
          </a:p>
          <a:p>
            <a:r>
              <a:rPr lang="en-US" sz="1200" kern="1200" dirty="0" smtClean="0">
                <a:solidFill>
                  <a:schemeClr val="tx1"/>
                </a:solidFill>
                <a:latin typeface="+mn-lt"/>
                <a:ea typeface="+mn-ea"/>
                <a:cs typeface="+mn-cs"/>
              </a:rPr>
              <a:t>Think about the various physical attributes that are associated with gender. In ways both positive and negative, we gender our bodies in lots of ways! For young people, this can be very challenging as they seek to mold their bodies into some pre-ordained notion of being a man or woman. Whether it is taking steroids to build muscle, developing an eating disorder to have a certain body type, or in some other ways, healthy or not, modifying one’s body is frequently another way (with nothing to do with our private parts) that a body is an aspect of one’s notions of gender. </a:t>
            </a:r>
            <a:endParaRPr lang="en-US" dirty="0"/>
          </a:p>
        </p:txBody>
      </p:sp>
      <p:sp>
        <p:nvSpPr>
          <p:cNvPr id="4" name="Slide Number Placeholder 3"/>
          <p:cNvSpPr>
            <a:spLocks noGrp="1"/>
          </p:cNvSpPr>
          <p:nvPr>
            <p:ph type="sldNum" sz="quarter" idx="10"/>
          </p:nvPr>
        </p:nvSpPr>
        <p:spPr/>
        <p:txBody>
          <a:bodyPr/>
          <a:lstStyle/>
          <a:p>
            <a:fld id="{BCD6C222-7BFB-B743-AA49-B3A8BADC06CF}" type="slidenum">
              <a:rPr lang="en-US" smtClean="0"/>
              <a:t>6</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34459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7</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TP: Gender</a:t>
            </a:r>
            <a:r>
              <a:rPr lang="en-US" b="1" u="sng" baseline="0" dirty="0" smtClean="0"/>
              <a:t> Binary vs. Gender Spectrum </a:t>
            </a:r>
            <a:r>
              <a:rPr lang="mr-IN" b="1" u="sng" baseline="0" dirty="0" smtClean="0"/>
              <a:t>–</a:t>
            </a:r>
            <a:r>
              <a:rPr lang="en-US" b="1" u="sng" baseline="0" dirty="0" smtClean="0"/>
              <a:t> bodies</a:t>
            </a:r>
            <a:r>
              <a:rPr lang="en-US" b="1" u="sng" dirty="0" smtClean="0"/>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look at genitalia, which are used to assign sex. </a:t>
            </a:r>
          </a:p>
          <a:p>
            <a:r>
              <a:rPr lang="en-US" sz="1200" b="1" kern="1200" dirty="0" smtClean="0">
                <a:solidFill>
                  <a:schemeClr val="tx1"/>
                </a:solidFill>
                <a:latin typeface="+mn-lt"/>
                <a:ea typeface="+mn-ea"/>
                <a:cs typeface="+mn-cs"/>
              </a:rPr>
              <a:t>(TRANSITION)</a:t>
            </a:r>
            <a:r>
              <a:rPr lang="en-US" sz="1200" kern="1200" dirty="0" smtClean="0">
                <a:solidFill>
                  <a:schemeClr val="tx1"/>
                </a:solidFill>
                <a:latin typeface="+mn-lt"/>
                <a:ea typeface="+mn-ea"/>
                <a:cs typeface="+mn-cs"/>
              </a:rPr>
              <a:t>. This is the foundation of the </a:t>
            </a:r>
            <a:r>
              <a:rPr lang="en-US" sz="1200" b="1" u="sng" kern="1200" dirty="0" smtClean="0">
                <a:solidFill>
                  <a:schemeClr val="tx1"/>
                </a:solidFill>
                <a:latin typeface="+mn-lt"/>
                <a:ea typeface="+mn-ea"/>
                <a:cs typeface="+mn-cs"/>
              </a:rPr>
              <a:t>Gender Binary</a:t>
            </a:r>
            <a:r>
              <a:rPr lang="en-US" sz="1200" kern="1200" dirty="0" smtClean="0">
                <a:solidFill>
                  <a:schemeClr val="tx1"/>
                </a:solidFill>
                <a:latin typeface="+mn-lt"/>
                <a:ea typeface="+mn-ea"/>
                <a:cs typeface="+mn-cs"/>
              </a:rPr>
              <a:t>, the dominant model of gender in our society.</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this model, “gender” equals “sex,” and there are only two sexes </a:t>
            </a:r>
            <a:r>
              <a:rPr lang="en-US" sz="1200" kern="120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thus only two genders. From there, we </a:t>
            </a:r>
            <a:r>
              <a:rPr lang="en-US" sz="1200" b="1" u="sng" kern="1200" dirty="0" smtClean="0">
                <a:solidFill>
                  <a:schemeClr val="tx1"/>
                </a:solidFill>
                <a:latin typeface="+mn-lt"/>
                <a:ea typeface="+mn-ea"/>
                <a:cs typeface="+mn-cs"/>
              </a:rPr>
              <a:t>presume </a:t>
            </a:r>
            <a:r>
              <a:rPr lang="en-US" sz="1200" kern="1200" dirty="0" smtClean="0">
                <a:solidFill>
                  <a:schemeClr val="tx1"/>
                </a:solidFill>
                <a:latin typeface="+mn-lt"/>
                <a:ea typeface="+mn-ea"/>
                <a:cs typeface="+mn-cs"/>
              </a:rPr>
              <a:t>gender. For many people, this is where gender begins and ends. This is why the binary model predominates in our society. The assignment of their gender based on anatomy ends up being consistent with their experiences of gender as they grow up. They are born and sent out into a world that is designed around this genitalia-based and binary model. And for many people this suffices to capture much of their experience. It also happens to come with a great deal of (often unexplored/unrecognized) privilege. But it just doesn’t work for all of us!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even the idea of “two sexes” is not accurate for all bodies; even at the anatomical level, the binary breaks down.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(TRANSITION) </a:t>
            </a:r>
            <a:r>
              <a:rPr lang="en-US" sz="1200" kern="1200" dirty="0" smtClean="0">
                <a:solidFill>
                  <a:schemeClr val="tx1"/>
                </a:solidFill>
                <a:latin typeface="+mn-lt"/>
                <a:ea typeface="+mn-ea"/>
                <a:cs typeface="+mn-cs"/>
              </a:rPr>
              <a:t> Bodies come in more than two types, and the biological dimension is in fact much more accurately depicted as a spectrum.  While there are two primary forms of genitalia, these two are not the only possibilities. There are a number of naturally occurring variations that break the binary pattern. The term “intersex” is frequently associated with these naturally occurring variations.</a:t>
            </a:r>
          </a:p>
          <a:p>
            <a:endParaRPr lang="en-US" sz="1200" kern="1200" dirty="0" smtClean="0">
              <a:solidFill>
                <a:schemeClr val="tx1"/>
              </a:solidFill>
              <a:latin typeface="+mn-lt"/>
              <a:ea typeface="+mn-ea"/>
              <a:cs typeface="+mn-cs"/>
            </a:endParaRPr>
          </a:p>
          <a:p>
            <a:pPr eaLnBrk="1" hangingPunct="1"/>
            <a:endParaRPr lang="en-US" dirty="0"/>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73344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TP: What does intersex mean?</a:t>
            </a:r>
          </a:p>
          <a:p>
            <a:pPr marL="0" marR="0" indent="0" algn="l" defTabSz="457200" rtl="0" eaLnBrk="1" fontAlgn="auto" latinLnBrk="0" hangingPunct="1">
              <a:lnSpc>
                <a:spcPct val="100000"/>
              </a:lnSpc>
              <a:spcBef>
                <a:spcPts val="0"/>
              </a:spcBef>
              <a:spcAft>
                <a:spcPts val="0"/>
              </a:spcAft>
              <a:buClrTx/>
              <a:buSzTx/>
              <a:buFont typeface="Wingdings 2" pitchFamily="-104" charset="2"/>
              <a:buNone/>
              <a:tabLst/>
              <a:defRPr/>
            </a:pPr>
            <a:r>
              <a:rPr lang="en-US" sz="1200" kern="1200" dirty="0" smtClean="0">
                <a:solidFill>
                  <a:schemeClr val="tx1"/>
                </a:solidFill>
                <a:latin typeface="+mn-lt"/>
                <a:ea typeface="+mn-ea"/>
                <a:cs typeface="+mn-cs"/>
              </a:rPr>
              <a:t>Intersex conditions have many forms: ambiguous genitalia, where a child has what appears to be neither a fully developed penis and testicles or a fully developed vulva. </a:t>
            </a:r>
          </a:p>
          <a:p>
            <a:pPr marL="0" marR="0" indent="0" algn="l" defTabSz="457200" rtl="0" eaLnBrk="1" fontAlgn="auto" latinLnBrk="0" hangingPunct="1">
              <a:lnSpc>
                <a:spcPct val="100000"/>
              </a:lnSpc>
              <a:spcBef>
                <a:spcPts val="0"/>
              </a:spcBef>
              <a:spcAft>
                <a:spcPts val="0"/>
              </a:spcAft>
              <a:buClrTx/>
              <a:buSzTx/>
              <a:buFont typeface="Wingdings 2" pitchFamily="-104" charset="2"/>
              <a:buNone/>
              <a:tabLst/>
              <a:defRPr/>
            </a:pPr>
            <a:r>
              <a:rPr lang="en-US" sz="1200" kern="1200" dirty="0" smtClean="0">
                <a:solidFill>
                  <a:schemeClr val="tx1"/>
                </a:solidFill>
                <a:latin typeface="+mn-lt"/>
                <a:ea typeface="+mn-ea"/>
                <a:cs typeface="+mn-cs"/>
              </a:rPr>
              <a:t>There can be individuals who are born with what appear on the outside to be typically one kind of genital arrangement, only to learn that internally they have tissues or even fully formed organs (though not functional) of the “other.” For example a child can be born and assigned a female gender, but when they hit puberty and do not develop, examination can reveal an intersex condition. There  are also various chromosomal arrangements that break the binary rule. Additionally, there are different syndromes that cause a body to change as the child grow—an apparently masculine child’s body will feminize as it gets older (</a:t>
            </a:r>
            <a:r>
              <a:rPr lang="en-US" sz="1200" kern="1200" dirty="0" err="1" smtClean="0">
                <a:solidFill>
                  <a:schemeClr val="tx1"/>
                </a:solidFill>
                <a:latin typeface="+mn-lt"/>
                <a:ea typeface="+mn-ea"/>
                <a:cs typeface="+mn-cs"/>
              </a:rPr>
              <a:t>Kleinfelters</a:t>
            </a:r>
            <a:r>
              <a:rPr lang="en-US" sz="1200" kern="1200" dirty="0" smtClean="0">
                <a:solidFill>
                  <a:schemeClr val="tx1"/>
                </a:solidFill>
                <a:latin typeface="+mn-lt"/>
                <a:ea typeface="+mn-ea"/>
                <a:cs typeface="+mn-cs"/>
              </a:rPr>
              <a:t> Syndrome),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Very many of these difference are invisible to the naked eye, meaning you can never tell whether someone is intersex, and in some cases individuals themselves may not be aware for many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u="sng" dirty="0" smtClean="0"/>
          </a:p>
        </p:txBody>
      </p:sp>
      <p:sp>
        <p:nvSpPr>
          <p:cNvPr id="4" name="Slide Number Placeholder 3"/>
          <p:cNvSpPr>
            <a:spLocks noGrp="1"/>
          </p:cNvSpPr>
          <p:nvPr>
            <p:ph type="sldNum" sz="quarter" idx="10"/>
          </p:nvPr>
        </p:nvSpPr>
        <p:spPr/>
        <p:txBody>
          <a:bodyPr/>
          <a:lstStyle/>
          <a:p>
            <a:fld id="{BCD6C222-7BFB-B743-AA49-B3A8BADC06CF}" type="slidenum">
              <a:rPr lang="en-US" smtClean="0"/>
              <a:t>8</a:t>
            </a:fld>
            <a:endParaRPr lang="en-US"/>
          </a:p>
        </p:txBody>
      </p:sp>
      <p:sp>
        <p:nvSpPr>
          <p:cNvPr id="5" name="Footer Placeholder 4"/>
          <p:cNvSpPr>
            <a:spLocks noGrp="1"/>
          </p:cNvSpPr>
          <p:nvPr>
            <p:ph type="ftr" sz="quarter" idx="11"/>
          </p:nvPr>
        </p:nvSpPr>
        <p:spPr/>
        <p:txBody>
          <a:bodyPr/>
          <a:lstStyle/>
          <a:p>
            <a:r>
              <a:rPr lang="cs-CZ" smtClean="0"/>
              <a:t>REV. 111217</a:t>
            </a:r>
            <a:endParaRPr lang="en-US"/>
          </a:p>
        </p:txBody>
      </p:sp>
      <p:sp>
        <p:nvSpPr>
          <p:cNvPr id="6" name="Header Placeholder 5"/>
          <p:cNvSpPr>
            <a:spLocks noGrp="1"/>
          </p:cNvSpPr>
          <p:nvPr>
            <p:ph type="hdr" sz="quarter" idx="12"/>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623538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C2BE648-D41F-2544-9516-2D13BCAD72F5}" type="slidenum">
              <a:rPr lang="en-US"/>
              <a:pPr/>
              <a:t>9</a:t>
            </a:fld>
            <a:endParaRPr lang="en-US"/>
          </a:p>
        </p:txBody>
      </p:sp>
      <p:sp>
        <p:nvSpPr>
          <p:cNvPr id="1064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smtClean="0"/>
              <a:t>TP: The binary is simply too simplistic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binary gender system is flawed, and yet because it is consistent with the experiences of many people, it is assumed to be universal when it is not! The </a:t>
            </a:r>
            <a:r>
              <a:rPr lang="en-US" b="1" dirty="0" smtClean="0"/>
              <a:t>dominant experience</a:t>
            </a:r>
            <a:r>
              <a:rPr lang="en-US" b="0" dirty="0" smtClean="0"/>
              <a:t> is not the only experience. This</a:t>
            </a:r>
            <a:r>
              <a:rPr lang="en-US" b="0" baseline="0" dirty="0" smtClean="0"/>
              <a:t> alone should be enough to demonstrate the limitations of a binary model of gender.</a:t>
            </a:r>
            <a:endParaRPr lang="en-US" dirty="0" smtClean="0"/>
          </a:p>
        </p:txBody>
      </p:sp>
      <p:sp>
        <p:nvSpPr>
          <p:cNvPr id="2" name="Footer Placeholder 1"/>
          <p:cNvSpPr>
            <a:spLocks noGrp="1"/>
          </p:cNvSpPr>
          <p:nvPr>
            <p:ph type="ftr" sz="quarter" idx="10"/>
          </p:nvPr>
        </p:nvSpPr>
        <p:spPr/>
        <p:txBody>
          <a:bodyPr/>
          <a:lstStyle/>
          <a:p>
            <a:r>
              <a:rPr lang="cs-CZ" smtClean="0"/>
              <a:t>REV. 111217</a:t>
            </a:r>
            <a:endParaRPr lang="en-US"/>
          </a:p>
        </p:txBody>
      </p:sp>
      <p:sp>
        <p:nvSpPr>
          <p:cNvPr id="3" name="Header Placeholder 2"/>
          <p:cNvSpPr>
            <a:spLocks noGrp="1"/>
          </p:cNvSpPr>
          <p:nvPr>
            <p:ph type="hdr" sz="quarter" idx="11"/>
          </p:nvPr>
        </p:nvSpPr>
        <p:spPr/>
        <p:txBody>
          <a:bodyPr/>
          <a:lstStyle/>
          <a:p>
            <a:r>
              <a:rPr lang="en-US" smtClean="0"/>
              <a:t>Dimensions of Gender - Talking Points</a:t>
            </a:r>
            <a:endParaRPr lang="en-US"/>
          </a:p>
        </p:txBody>
      </p:sp>
    </p:spTree>
    <p:extLst>
      <p:ext uri="{BB962C8B-B14F-4D97-AF65-F5344CB8AC3E}">
        <p14:creationId xmlns:p14="http://schemas.microsoft.com/office/powerpoint/2010/main" val="18031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txBox="1">
            <a:spLocks/>
          </p:cNvSpPr>
          <p:nvPr/>
        </p:nvSpPr>
        <p:spPr>
          <a:xfrm>
            <a:off x="609599" y="6508750"/>
            <a:ext cx="2859071" cy="365125"/>
          </a:xfrm>
          <a:prstGeom prst="rect">
            <a:avLst/>
          </a:prstGeom>
        </p:spPr>
        <p:txBody>
          <a:bodyPr vert="horz" lIns="91440" tIns="45720" rIns="91440" bIns="45720" rtlCol="0" anchor="ctr"/>
          <a:lstStyle>
            <a:lvl1pPr algn="l">
              <a:defRPr sz="1200" b="0">
                <a:solidFill>
                  <a:schemeClr val="tx1"/>
                </a:solidFill>
                <a:latin typeface="Calibri"/>
                <a:cs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a:ea typeface="+mn-ea"/>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FFFFFF"/>
        </a:soli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a:ln w="12700">
            <a:miter lim="400000"/>
          </a:ln>
        </p:spPr>
        <p:txBody>
          <a:bodyPr anchor="b"/>
          <a:lstStyle>
            <a:lvl1pPr algn="ctr" defTabSz="410751">
              <a:defRPr sz="5600">
                <a:solidFill>
                  <a:srgbClr val="000000"/>
                </a:solidFill>
                <a:uFillTx/>
                <a:latin typeface="+mn-lt"/>
                <a:ea typeface="+mn-ea"/>
                <a:cs typeface="+mn-cs"/>
                <a:sym typeface="Helvetica Light"/>
              </a:defRPr>
            </a:lvl1pPr>
          </a:lstStyle>
          <a:p>
            <a:pPr lvl="0">
              <a:defRPr sz="1800"/>
            </a:pPr>
            <a:r>
              <a:rPr lang="en-US" sz="5600" smtClean="0"/>
              <a:t>Click to edit Master title style</a:t>
            </a:r>
            <a:endParaRPr sz="5600" dirty="0"/>
          </a:p>
        </p:txBody>
      </p:sp>
      <p:sp>
        <p:nvSpPr>
          <p:cNvPr id="7" name="Shape 7"/>
          <p:cNvSpPr>
            <a:spLocks noGrp="1"/>
          </p:cNvSpPr>
          <p:nvPr>
            <p:ph type="body" idx="1"/>
          </p:nvPr>
        </p:nvSpPr>
        <p:spPr>
          <a:xfrm>
            <a:off x="892969" y="3536156"/>
            <a:ext cx="7358063" cy="794742"/>
          </a:xfrm>
          <a:prstGeom prst="rect">
            <a:avLst/>
          </a:prstGeom>
          <a:ln w="12700">
            <a:miter lim="400000"/>
          </a:ln>
        </p:spPr>
        <p:txBody>
          <a:bodyPr/>
          <a:lstStyle>
            <a:lvl1pPr marL="0" indent="0" algn="ctr" defTabSz="410751">
              <a:spcBef>
                <a:spcPts val="0"/>
              </a:spcBef>
              <a:buClrTx/>
              <a:buSzTx/>
              <a:buFontTx/>
              <a:buNone/>
              <a:defRPr sz="2200">
                <a:solidFill>
                  <a:srgbClr val="000000"/>
                </a:solidFill>
                <a:uFillTx/>
                <a:latin typeface="+mn-lt"/>
                <a:ea typeface="+mn-ea"/>
                <a:cs typeface="+mn-cs"/>
                <a:sym typeface="Helvetica Light"/>
              </a:defRPr>
            </a:lvl1pPr>
            <a:lvl2pPr marL="0" indent="160729" algn="ctr" defTabSz="410751">
              <a:spcBef>
                <a:spcPts val="0"/>
              </a:spcBef>
              <a:buClrTx/>
              <a:buSzTx/>
              <a:buFontTx/>
              <a:buNone/>
              <a:defRPr sz="2200">
                <a:solidFill>
                  <a:srgbClr val="000000"/>
                </a:solidFill>
                <a:uFillTx/>
                <a:latin typeface="+mn-lt"/>
                <a:ea typeface="+mn-ea"/>
                <a:cs typeface="+mn-cs"/>
                <a:sym typeface="Helvetica Light"/>
              </a:defRPr>
            </a:lvl2pPr>
            <a:lvl3pPr marL="0" indent="321457" algn="ctr" defTabSz="410751">
              <a:spcBef>
                <a:spcPts val="0"/>
              </a:spcBef>
              <a:buClrTx/>
              <a:buSzTx/>
              <a:buFontTx/>
              <a:buNone/>
              <a:defRPr sz="2200">
                <a:solidFill>
                  <a:srgbClr val="000000"/>
                </a:solidFill>
                <a:uFillTx/>
                <a:latin typeface="+mn-lt"/>
                <a:ea typeface="+mn-ea"/>
                <a:cs typeface="+mn-cs"/>
                <a:sym typeface="Helvetica Light"/>
              </a:defRPr>
            </a:lvl3pPr>
            <a:lvl4pPr marL="0" indent="482186" algn="ctr" defTabSz="410751">
              <a:spcBef>
                <a:spcPts val="0"/>
              </a:spcBef>
              <a:buClrTx/>
              <a:buSzTx/>
              <a:buFontTx/>
              <a:buNone/>
              <a:defRPr sz="2200">
                <a:solidFill>
                  <a:srgbClr val="000000"/>
                </a:solidFill>
                <a:uFillTx/>
                <a:latin typeface="+mn-lt"/>
                <a:ea typeface="+mn-ea"/>
                <a:cs typeface="+mn-cs"/>
                <a:sym typeface="Helvetica Light"/>
              </a:defRPr>
            </a:lvl4pPr>
            <a:lvl5pPr marL="0" indent="642915" algn="ctr" defTabSz="410751">
              <a:spcBef>
                <a:spcPts val="0"/>
              </a:spcBef>
              <a:buClrTx/>
              <a:buSzTx/>
              <a:buFontTx/>
              <a:buNone/>
              <a:defRPr sz="2200">
                <a:solidFill>
                  <a:srgbClr val="000000"/>
                </a:solidFill>
                <a:uFillTx/>
                <a:latin typeface="+mn-lt"/>
                <a:ea typeface="+mn-ea"/>
                <a:cs typeface="+mn-cs"/>
                <a:sym typeface="Helvetica Light"/>
              </a:defRPr>
            </a:lvl5pPr>
          </a:lstStyle>
          <a:p>
            <a:pPr lvl="0">
              <a:defRPr sz="1800"/>
            </a:pPr>
            <a:r>
              <a:rPr lang="en-US" sz="2200" smtClean="0"/>
              <a:t>Click to edit Master text styles</a:t>
            </a:r>
          </a:p>
          <a:p>
            <a:pPr lvl="1">
              <a:defRPr sz="1800"/>
            </a:pPr>
            <a:r>
              <a:rPr lang="en-US" sz="2200" smtClean="0"/>
              <a:t>Second level</a:t>
            </a:r>
          </a:p>
          <a:p>
            <a:pPr lvl="2">
              <a:defRPr sz="1800"/>
            </a:pPr>
            <a:r>
              <a:rPr lang="en-US" sz="2200" smtClean="0"/>
              <a:t>Third level</a:t>
            </a:r>
          </a:p>
          <a:p>
            <a:pPr lvl="3">
              <a:defRPr sz="1800"/>
            </a:pPr>
            <a:r>
              <a:rPr lang="en-US" sz="2200" smtClean="0"/>
              <a:t>Fourth level</a:t>
            </a:r>
          </a:p>
          <a:p>
            <a:pPr lvl="4">
              <a:defRPr sz="1800"/>
            </a:pPr>
            <a:r>
              <a:rPr lang="en-US" sz="2200" smtClean="0"/>
              <a:t>Fifth level</a:t>
            </a:r>
            <a:endParaRPr sz="220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GS logo.tiff"/>
          <p:cNvPicPr>
            <a:picLocks noChangeAspect="1"/>
          </p:cNvPicPr>
          <p:nvPr/>
        </p:nvPicPr>
        <p:blipFill>
          <a:blip r:embed="rId14"/>
          <a:stretch>
            <a:fillRect/>
          </a:stretch>
        </p:blipFill>
        <p:spPr>
          <a:xfrm>
            <a:off x="7059595" y="6200807"/>
            <a:ext cx="1435629" cy="520668"/>
          </a:xfrm>
          <a:prstGeom prst="rect">
            <a:avLst/>
          </a:prstGeom>
        </p:spPr>
      </p:pic>
      <p:sp>
        <p:nvSpPr>
          <p:cNvPr id="9" name="Round Diagonal Corner Rectangle 8"/>
          <p:cNvSpPr/>
          <p:nvPr/>
        </p:nvSpPr>
        <p:spPr>
          <a:xfrm>
            <a:off x="457200" y="919739"/>
            <a:ext cx="8229600" cy="126035"/>
          </a:xfrm>
          <a:prstGeom prst="round2DiagRect">
            <a:avLst/>
          </a:prstGeom>
          <a:solidFill>
            <a:srgbClr val="41BB2F"/>
          </a:solidFill>
          <a:ln>
            <a:solidFill>
              <a:srgbClr val="41BB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3479" y="6260130"/>
            <a:ext cx="347421" cy="461665"/>
          </a:xfrm>
          <a:prstGeom prst="rect">
            <a:avLst/>
          </a:prstGeom>
          <a:noFill/>
        </p:spPr>
        <p:txBody>
          <a:bodyPr wrap="square" rtlCol="0">
            <a:spAutoFit/>
          </a:bodyPr>
          <a:lstStyle/>
          <a:p>
            <a:r>
              <a:rPr lang="en-US" sz="2400" dirty="0" smtClean="0">
                <a:latin typeface="Calibri"/>
                <a:cs typeface="Calibri"/>
              </a:rPr>
              <a:t>®</a:t>
            </a:r>
            <a:endParaRPr lang="en-US" sz="2400" dirty="0">
              <a:latin typeface="Calibri"/>
              <a:cs typeface="Calibri"/>
            </a:endParaRPr>
          </a:p>
        </p:txBody>
      </p:sp>
      <p:sp>
        <p:nvSpPr>
          <p:cNvPr id="13" name="TextBox 12"/>
          <p:cNvSpPr txBox="1"/>
          <p:nvPr/>
        </p:nvSpPr>
        <p:spPr>
          <a:xfrm>
            <a:off x="457200" y="6367434"/>
            <a:ext cx="3238325" cy="307777"/>
          </a:xfrm>
          <a:prstGeom prst="rect">
            <a:avLst/>
          </a:prstGeom>
          <a:noFill/>
        </p:spPr>
        <p:txBody>
          <a:bodyPr wrap="square" rtlCol="0">
            <a:spAutoFit/>
          </a:bodyPr>
          <a:lstStyle/>
          <a:p>
            <a:r>
              <a:rPr lang="en-US" sz="1400" dirty="0" smtClean="0"/>
              <a:t>© 2007-17 Gender Spectrum®</a:t>
            </a:r>
            <a:endParaRPr lang="en-US" sz="1400" dirty="0"/>
          </a:p>
        </p:txBody>
      </p:sp>
    </p:spTree>
    <p:extLst>
      <p:ext uri="{BB962C8B-B14F-4D97-AF65-F5344CB8AC3E}">
        <p14:creationId xmlns:p14="http://schemas.microsoft.com/office/powerpoint/2010/main" val="1529179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0" y="50787"/>
            <a:ext cx="9144000" cy="736600"/>
          </a:xfrm>
        </p:spPr>
        <p:txBody>
          <a:bodyPr>
            <a:noAutofit/>
          </a:bodyPr>
          <a:lstStyle/>
          <a:p>
            <a:pPr eaLnBrk="1" hangingPunct="1"/>
            <a:r>
              <a:rPr lang="en-US" sz="5400" b="1" dirty="0" smtClean="0">
                <a:solidFill>
                  <a:srgbClr val="000000"/>
                </a:solidFill>
                <a:latin typeface="Source Sans Pro" charset="0"/>
                <a:ea typeface="Source Sans Pro" charset="0"/>
                <a:cs typeface="Source Sans Pro" charset="0"/>
              </a:rPr>
              <a:t>Why Focus on Gender?</a:t>
            </a:r>
            <a:endParaRPr lang="en-US" sz="5400" b="1" dirty="0">
              <a:solidFill>
                <a:srgbClr val="000000"/>
              </a:solidFill>
              <a:latin typeface="Source Sans Pro" charset="0"/>
              <a:ea typeface="Source Sans Pro" charset="0"/>
              <a:cs typeface="Source Sans Pro" charset="0"/>
            </a:endParaRPr>
          </a:p>
        </p:txBody>
      </p:sp>
      <p:sp>
        <p:nvSpPr>
          <p:cNvPr id="1186819" name="Rectangle 1027"/>
          <p:cNvSpPr>
            <a:spLocks noGrp="1" noChangeArrowheads="1"/>
          </p:cNvSpPr>
          <p:nvPr>
            <p:ph sz="half" idx="1"/>
          </p:nvPr>
        </p:nvSpPr>
        <p:spPr>
          <a:xfrm>
            <a:off x="211648" y="1336732"/>
            <a:ext cx="8739952" cy="5257800"/>
          </a:xfrm>
        </p:spPr>
        <p:txBody>
          <a:bodyPr>
            <a:normAutofit/>
          </a:bodyPr>
          <a:lstStyle/>
          <a:p>
            <a:r>
              <a:rPr lang="en-US" sz="5200" dirty="0" smtClean="0">
                <a:latin typeface="Source Sans Pro" charset="0"/>
                <a:ea typeface="Source Sans Pro" charset="0"/>
                <a:cs typeface="Source Sans Pro" charset="0"/>
              </a:rPr>
              <a:t>??????</a:t>
            </a:r>
            <a:endParaRPr lang="en-US" sz="5200" dirty="0" smtClean="0">
              <a:latin typeface="Source Sans Pro" charset="0"/>
              <a:ea typeface="Source Sans Pro" charset="0"/>
              <a:cs typeface="Source Sans Pro" charset="0"/>
            </a:endParaRPr>
          </a:p>
          <a:p>
            <a:r>
              <a:rPr lang="en-US" sz="5200" dirty="0" smtClean="0">
                <a:latin typeface="Source Sans Pro" charset="0"/>
                <a:ea typeface="Source Sans Pro" charset="0"/>
                <a:cs typeface="Source Sans Pro" charset="0"/>
              </a:rPr>
              <a:t>Gender impacts </a:t>
            </a:r>
            <a:r>
              <a:rPr lang="en-US" sz="5200" u="sng" dirty="0" smtClean="0">
                <a:latin typeface="Source Sans Pro" charset="0"/>
                <a:ea typeface="Source Sans Pro" charset="0"/>
                <a:cs typeface="Source Sans Pro" charset="0"/>
              </a:rPr>
              <a:t>ALL</a:t>
            </a:r>
            <a:r>
              <a:rPr lang="en-US" sz="5200" dirty="0" smtClean="0">
                <a:latin typeface="Source Sans Pro" charset="0"/>
                <a:ea typeface="Source Sans Pro" charset="0"/>
                <a:cs typeface="Source Sans Pro" charset="0"/>
              </a:rPr>
              <a:t> </a:t>
            </a:r>
            <a:r>
              <a:rPr lang="en-US" sz="5200" dirty="0" smtClean="0">
                <a:latin typeface="Source Sans Pro" charset="0"/>
                <a:ea typeface="Source Sans Pro" charset="0"/>
                <a:cs typeface="Source Sans Pro" charset="0"/>
              </a:rPr>
              <a:t>humans</a:t>
            </a:r>
            <a:endParaRPr lang="en-US" sz="5200" dirty="0" smtClean="0">
              <a:latin typeface="Source Sans Pro" charset="0"/>
              <a:ea typeface="Source Sans Pro" charset="0"/>
              <a:cs typeface="Source Sans Pro" charset="0"/>
            </a:endParaRPr>
          </a:p>
        </p:txBody>
      </p:sp>
    </p:spTree>
    <p:custDataLst>
      <p:tags r:id="rId1"/>
    </p:custDataLst>
    <p:extLst>
      <p:ext uri="{BB962C8B-B14F-4D97-AF65-F5344CB8AC3E}">
        <p14:creationId xmlns:p14="http://schemas.microsoft.com/office/powerpoint/2010/main" val="1432979480"/>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13"/>
            <a:ext cx="8229600" cy="1143000"/>
          </a:xfrm>
        </p:spPr>
        <p:txBody>
          <a:bodyPr>
            <a:normAutofit/>
          </a:bodyPr>
          <a:lstStyle/>
          <a:p>
            <a:r>
              <a:rPr lang="en-US" dirty="0">
                <a:latin typeface="Source Sans Pro" charset="0"/>
                <a:ea typeface="Source Sans Pro" charset="0"/>
                <a:cs typeface="Source Sans Pro" charset="0"/>
              </a:rPr>
              <a:t>Dimensions of </a:t>
            </a:r>
            <a:r>
              <a:rPr lang="en-US" dirty="0" smtClean="0">
                <a:latin typeface="Source Sans Pro" charset="0"/>
                <a:ea typeface="Source Sans Pro" charset="0"/>
                <a:cs typeface="Source Sans Pro" charset="0"/>
              </a:rPr>
              <a:t>Gender</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a:xfrm>
            <a:off x="393700" y="1565784"/>
            <a:ext cx="7772400" cy="4419600"/>
          </a:xfrm>
        </p:spPr>
        <p:txBody>
          <a:bodyPr>
            <a:normAutofit fontScale="85000" lnSpcReduction="10000"/>
          </a:bodyPr>
          <a:lstStyle/>
          <a:p>
            <a:pPr marL="0" indent="0">
              <a:spcBef>
                <a:spcPts val="0"/>
              </a:spcBef>
              <a:buNone/>
            </a:pPr>
            <a:r>
              <a:rPr lang="en-US" b="1" dirty="0">
                <a:solidFill>
                  <a:schemeClr val="bg1">
                    <a:lumMod val="85000"/>
                  </a:schemeClr>
                </a:solidFill>
                <a:latin typeface="Source Sans Pro" charset="0"/>
                <a:ea typeface="Source Sans Pro" charset="0"/>
                <a:cs typeface="Source Sans Pro" charset="0"/>
              </a:rPr>
              <a:t>Body: </a:t>
            </a:r>
            <a:r>
              <a:rPr lang="en-US" dirty="0">
                <a:solidFill>
                  <a:schemeClr val="bg1">
                    <a:lumMod val="85000"/>
                  </a:schemeClr>
                </a:solidFill>
                <a:latin typeface="Source Sans Pro" charset="0"/>
                <a:ea typeface="Source Sans Pro" charset="0"/>
                <a:cs typeface="Source Sans Pro" charset="0"/>
              </a:rPr>
              <a:t>includes our sex, as well as our experience of </a:t>
            </a:r>
            <a:r>
              <a:rPr lang="en-US" dirty="0" smtClean="0">
                <a:solidFill>
                  <a:schemeClr val="bg1">
                    <a:lumMod val="85000"/>
                  </a:schemeClr>
                </a:solidFill>
                <a:latin typeface="Source Sans Pro" charset="0"/>
                <a:ea typeface="Source Sans Pro" charset="0"/>
                <a:cs typeface="Source Sans Pro" charset="0"/>
              </a:rPr>
              <a:t>our own </a:t>
            </a:r>
            <a:r>
              <a:rPr lang="en-US" dirty="0">
                <a:solidFill>
                  <a:schemeClr val="bg1">
                    <a:lumMod val="85000"/>
                  </a:schemeClr>
                </a:solidFill>
                <a:latin typeface="Source Sans Pro" charset="0"/>
                <a:ea typeface="Source Sans Pro" charset="0"/>
                <a:cs typeface="Source Sans Pro" charset="0"/>
              </a:rPr>
              <a:t>body, how society genders our body and </a:t>
            </a:r>
            <a:r>
              <a:rPr lang="en-US" dirty="0" smtClean="0">
                <a:solidFill>
                  <a:schemeClr val="bg1">
                    <a:lumMod val="85000"/>
                  </a:schemeClr>
                </a:solidFill>
                <a:latin typeface="Source Sans Pro" charset="0"/>
                <a:ea typeface="Source Sans Pro" charset="0"/>
                <a:cs typeface="Source Sans Pro" charset="0"/>
              </a:rPr>
              <a:t>interacts with </a:t>
            </a:r>
            <a:r>
              <a:rPr lang="en-US" dirty="0">
                <a:solidFill>
                  <a:schemeClr val="bg1">
                    <a:lumMod val="85000"/>
                  </a:schemeClr>
                </a:solidFill>
                <a:latin typeface="Source Sans Pro" charset="0"/>
                <a:ea typeface="Source Sans Pro" charset="0"/>
                <a:cs typeface="Source Sans Pro" charset="0"/>
              </a:rPr>
              <a:t>us based on our </a:t>
            </a:r>
            <a:r>
              <a:rPr lang="en-US" dirty="0" smtClean="0">
                <a:solidFill>
                  <a:schemeClr val="bg1">
                    <a:lumMod val="85000"/>
                  </a:schemeClr>
                </a:solidFill>
                <a:latin typeface="Source Sans Pro" charset="0"/>
                <a:ea typeface="Source Sans Pro" charset="0"/>
                <a:cs typeface="Source Sans Pro" charset="0"/>
              </a:rPr>
              <a:t>body</a:t>
            </a:r>
          </a:p>
          <a:p>
            <a:pPr marL="0" indent="0">
              <a:spcBef>
                <a:spcPts val="0"/>
              </a:spcBef>
              <a:buNone/>
            </a:pPr>
            <a:endParaRPr lang="en-US" b="1" dirty="0">
              <a:latin typeface="Source Sans Pro" charset="0"/>
              <a:ea typeface="Source Sans Pro" charset="0"/>
              <a:cs typeface="Source Sans Pro" charset="0"/>
            </a:endParaRPr>
          </a:p>
          <a:p>
            <a:pPr marL="0" indent="0">
              <a:spcBef>
                <a:spcPts val="0"/>
              </a:spcBef>
              <a:buNone/>
            </a:pPr>
            <a:r>
              <a:rPr lang="en-US" b="1" dirty="0" smtClean="0">
                <a:latin typeface="Source Sans Pro" charset="0"/>
                <a:ea typeface="Source Sans Pro" charset="0"/>
                <a:cs typeface="Source Sans Pro" charset="0"/>
              </a:rPr>
              <a:t>Identity</a:t>
            </a:r>
            <a:r>
              <a:rPr lang="en-US" b="1" dirty="0">
                <a:latin typeface="Source Sans Pro" charset="0"/>
                <a:ea typeface="Source Sans Pro" charset="0"/>
                <a:cs typeface="Source Sans Pro" charset="0"/>
              </a:rPr>
              <a:t>: </a:t>
            </a:r>
            <a:r>
              <a:rPr lang="en-US" dirty="0">
                <a:latin typeface="Source Sans Pro" charset="0"/>
                <a:ea typeface="Source Sans Pro" charset="0"/>
                <a:cs typeface="Source Sans Pro" charset="0"/>
              </a:rPr>
              <a:t>our personal sense of gender, who </a:t>
            </a:r>
            <a:r>
              <a:rPr lang="en-US" dirty="0" smtClean="0">
                <a:latin typeface="Source Sans Pro" charset="0"/>
                <a:ea typeface="Source Sans Pro" charset="0"/>
                <a:cs typeface="Source Sans Pro" charset="0"/>
              </a:rPr>
              <a:t>we internally </a:t>
            </a:r>
            <a:r>
              <a:rPr lang="en-US" dirty="0">
                <a:latin typeface="Source Sans Pro" charset="0"/>
                <a:ea typeface="Source Sans Pro" charset="0"/>
                <a:cs typeface="Source Sans Pro" charset="0"/>
              </a:rPr>
              <a:t>know ourselves to </a:t>
            </a:r>
            <a:r>
              <a:rPr lang="en-US" dirty="0" smtClean="0">
                <a:latin typeface="Source Sans Pro" charset="0"/>
                <a:ea typeface="Source Sans Pro" charset="0"/>
                <a:cs typeface="Source Sans Pro" charset="0"/>
              </a:rPr>
              <a:t>be</a:t>
            </a:r>
          </a:p>
          <a:p>
            <a:pPr marL="0" indent="0">
              <a:spcBef>
                <a:spcPts val="0"/>
              </a:spcBef>
              <a:buNone/>
            </a:pPr>
            <a:endParaRPr lang="en-US" dirty="0" smtClean="0">
              <a:latin typeface="Source Sans Pro" charset="0"/>
              <a:ea typeface="Source Sans Pro" charset="0"/>
              <a:cs typeface="Source Sans Pro" charset="0"/>
            </a:endParaRPr>
          </a:p>
          <a:p>
            <a:pPr marL="0" indent="0">
              <a:spcBef>
                <a:spcPts val="0"/>
              </a:spcBef>
              <a:buNone/>
            </a:pPr>
            <a:r>
              <a:rPr lang="en-US" b="1" dirty="0" smtClean="0">
                <a:solidFill>
                  <a:schemeClr val="bg1">
                    <a:lumMod val="85000"/>
                  </a:schemeClr>
                </a:solidFill>
                <a:latin typeface="Source Sans Pro" charset="0"/>
                <a:ea typeface="Source Sans Pro" charset="0"/>
                <a:cs typeface="Source Sans Pro" charset="0"/>
              </a:rPr>
              <a:t>Expression</a:t>
            </a:r>
            <a:r>
              <a:rPr lang="en-US" dirty="0" smtClean="0">
                <a:solidFill>
                  <a:schemeClr val="bg1">
                    <a:lumMod val="85000"/>
                  </a:schemeClr>
                </a:solidFill>
                <a:latin typeface="Source Sans Pro" charset="0"/>
                <a:ea typeface="Source Sans Pro" charset="0"/>
                <a:cs typeface="Source Sans Pro" charset="0"/>
              </a:rPr>
              <a:t>: how we present our gender in the world and how society, culture, community, and family perceive, interact with, and try to shape our gender</a:t>
            </a:r>
            <a:endParaRPr lang="en-US" dirty="0">
              <a:solidFill>
                <a:schemeClr val="bg1">
                  <a:lumMod val="85000"/>
                </a:schemeClr>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6225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063545" y="6263336"/>
            <a:ext cx="2102609" cy="5946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3402" y="6409840"/>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74" name="Line 9"/>
          <p:cNvSpPr>
            <a:spLocks noChangeShapeType="1"/>
          </p:cNvSpPr>
          <p:nvPr/>
        </p:nvSpPr>
        <p:spPr bwMode="auto">
          <a:xfrm>
            <a:off x="838200" y="3922600"/>
            <a:ext cx="7391400" cy="0"/>
          </a:xfrm>
          <a:prstGeom prst="line">
            <a:avLst/>
          </a:prstGeom>
          <a:noFill/>
          <a:ln w="76200">
            <a:solidFill>
              <a:schemeClr val="tx1"/>
            </a:solidFill>
            <a:round/>
            <a:headEnd type="triangle" w="med" len="med"/>
            <a:tailEnd type="triangle" w="med" len="med"/>
          </a:ln>
        </p:spPr>
        <p:txBody>
          <a:bodyPr lIns="91429" tIns="45714" rIns="91429" bIns="45714">
            <a:prstTxWarp prst="textNoShape">
              <a:avLst/>
            </a:prstTxWarp>
          </a:bodyPr>
          <a:lstStyle/>
          <a:p>
            <a:endParaRPr lang="en-US"/>
          </a:p>
        </p:txBody>
      </p:sp>
      <p:sp>
        <p:nvSpPr>
          <p:cNvPr id="7" name="Text Box 14"/>
          <p:cNvSpPr txBox="1">
            <a:spLocks noChangeArrowheads="1"/>
          </p:cNvSpPr>
          <p:nvPr/>
        </p:nvSpPr>
        <p:spPr bwMode="auto">
          <a:xfrm>
            <a:off x="3412785" y="6409840"/>
            <a:ext cx="990600" cy="369888"/>
          </a:xfrm>
          <a:prstGeom prst="rect">
            <a:avLst/>
          </a:prstGeom>
          <a:noFill/>
          <a:ln w="9525">
            <a:noFill/>
            <a:miter lim="800000"/>
            <a:headEnd/>
            <a:tailEnd/>
          </a:ln>
        </p:spPr>
        <p:txBody>
          <a:bodyPr lIns="91429" tIns="45714" rIns="91429" bIns="45714">
            <a:prstTxWarp prst="textNoShape">
              <a:avLst/>
            </a:prstTxWarp>
            <a:spAutoFit/>
          </a:bodyPr>
          <a:lstStyle/>
          <a:p>
            <a:pPr algn="r">
              <a:spcBef>
                <a:spcPct val="50000"/>
              </a:spcBef>
            </a:pPr>
            <a:r>
              <a:rPr lang="en-US" dirty="0">
                <a:solidFill>
                  <a:srgbClr val="FF0000"/>
                </a:solidFill>
                <a:latin typeface="Source Sans Pro" charset="0"/>
                <a:ea typeface="Source Sans Pro" charset="0"/>
                <a:cs typeface="Source Sans Pro" charset="0"/>
              </a:rPr>
              <a:t>Girl</a:t>
            </a:r>
          </a:p>
        </p:txBody>
      </p:sp>
      <p:sp>
        <p:nvSpPr>
          <p:cNvPr id="10" name="Text Box 13"/>
          <p:cNvSpPr txBox="1">
            <a:spLocks noChangeArrowheads="1"/>
          </p:cNvSpPr>
          <p:nvPr/>
        </p:nvSpPr>
        <p:spPr bwMode="auto">
          <a:xfrm>
            <a:off x="4281795" y="923440"/>
            <a:ext cx="990600" cy="369888"/>
          </a:xfrm>
          <a:prstGeom prst="rect">
            <a:avLst/>
          </a:prstGeom>
          <a:noFill/>
          <a:ln w="9525">
            <a:noFill/>
            <a:miter lim="800000"/>
            <a:headEnd/>
            <a:tailEnd/>
          </a:ln>
        </p:spPr>
        <p:txBody>
          <a:bodyPr lIns="91429" tIns="45714" rIns="91429" bIns="45714">
            <a:prstTxWarp prst="textNoShape">
              <a:avLst/>
            </a:prstTxWarp>
            <a:spAutoFit/>
          </a:bodyPr>
          <a:lstStyle/>
          <a:p>
            <a:pPr algn="r">
              <a:spcBef>
                <a:spcPct val="50000"/>
              </a:spcBef>
            </a:pPr>
            <a:r>
              <a:rPr lang="en-US" dirty="0">
                <a:solidFill>
                  <a:srgbClr val="FF0000"/>
                </a:solidFill>
                <a:latin typeface="Source Sans Pro" charset="0"/>
                <a:ea typeface="Source Sans Pro" charset="0"/>
                <a:cs typeface="Source Sans Pro" charset="0"/>
              </a:rPr>
              <a:t>Boy</a:t>
            </a:r>
          </a:p>
        </p:txBody>
      </p:sp>
      <p:sp>
        <p:nvSpPr>
          <p:cNvPr id="12" name="TextBox 11"/>
          <p:cNvSpPr txBox="1"/>
          <p:nvPr/>
        </p:nvSpPr>
        <p:spPr>
          <a:xfrm>
            <a:off x="5623560" y="5004726"/>
            <a:ext cx="3520439" cy="1754326"/>
          </a:xfrm>
          <a:prstGeom prst="rect">
            <a:avLst/>
          </a:prstGeom>
          <a:noFill/>
        </p:spPr>
        <p:txBody>
          <a:bodyPr wrap="square" rtlCol="0">
            <a:spAutoFit/>
          </a:bodyPr>
          <a:lstStyle/>
          <a:p>
            <a:pPr>
              <a:buFont typeface="Wingdings" charset="2"/>
              <a:buChar char=""/>
            </a:pPr>
            <a:r>
              <a:rPr lang="en-US" sz="3600" dirty="0"/>
              <a:t> </a:t>
            </a:r>
            <a:r>
              <a:rPr lang="en-US" sz="3600" dirty="0">
                <a:latin typeface="Source Sans Pro" charset="0"/>
                <a:ea typeface="Source Sans Pro" charset="0"/>
                <a:cs typeface="Source Sans Pro" charset="0"/>
              </a:rPr>
              <a:t>Body</a:t>
            </a:r>
          </a:p>
          <a:p>
            <a:endParaRPr lang="en-US" sz="3600" dirty="0">
              <a:solidFill>
                <a:srgbClr val="660066"/>
              </a:solidFill>
            </a:endParaRPr>
          </a:p>
          <a:p>
            <a:pPr>
              <a:buFont typeface="Wingdings" charset="2"/>
              <a:buChar char=""/>
            </a:pPr>
            <a:endParaRPr lang="en-US" sz="3600" dirty="0">
              <a:solidFill>
                <a:schemeClr val="accent2"/>
              </a:solidFill>
            </a:endParaRPr>
          </a:p>
        </p:txBody>
      </p:sp>
      <p:sp>
        <p:nvSpPr>
          <p:cNvPr id="13" name="Rectangle 12"/>
          <p:cNvSpPr/>
          <p:nvPr/>
        </p:nvSpPr>
        <p:spPr>
          <a:xfrm>
            <a:off x="6310841" y="4927745"/>
            <a:ext cx="544164" cy="707886"/>
          </a:xfrm>
          <a:prstGeom prst="rect">
            <a:avLst/>
          </a:prstGeom>
        </p:spPr>
        <p:txBody>
          <a:bodyPr wrap="square">
            <a:spAutoFit/>
          </a:bodyPr>
          <a:lstStyle/>
          <a:p>
            <a:r>
              <a:rPr lang="en-US" sz="4000" dirty="0">
                <a:latin typeface="Zapf Dingbats"/>
                <a:ea typeface="Zapf Dingbats"/>
                <a:cs typeface="Zapf Dingbats"/>
              </a:rPr>
              <a:t>4</a:t>
            </a:r>
          </a:p>
        </p:txBody>
      </p:sp>
      <p:sp>
        <p:nvSpPr>
          <p:cNvPr id="6" name="Line 12"/>
          <p:cNvSpPr>
            <a:spLocks noChangeShapeType="1"/>
          </p:cNvSpPr>
          <p:nvPr/>
        </p:nvSpPr>
        <p:spPr bwMode="auto">
          <a:xfrm flipV="1">
            <a:off x="4534710" y="1176981"/>
            <a:ext cx="58366" cy="5335850"/>
          </a:xfrm>
          <a:prstGeom prst="line">
            <a:avLst/>
          </a:prstGeom>
          <a:noFill/>
          <a:ln w="76200">
            <a:solidFill>
              <a:schemeClr val="accent2"/>
            </a:solidFill>
            <a:round/>
            <a:headEnd type="triangle" w="med" len="med"/>
            <a:tailEnd type="triangle" w="med" len="med"/>
          </a:ln>
        </p:spPr>
        <p:txBody>
          <a:bodyPr lIns="91429" tIns="45714" rIns="91429" bIns="45714">
            <a:prstTxWarp prst="textNoShape">
              <a:avLst/>
            </a:prstTxWarp>
          </a:bodyPr>
          <a:lstStyle/>
          <a:p>
            <a:endParaRPr lang="en-US"/>
          </a:p>
        </p:txBody>
      </p:sp>
      <p:sp>
        <p:nvSpPr>
          <p:cNvPr id="21" name="Oval 20"/>
          <p:cNvSpPr/>
          <p:nvPr/>
        </p:nvSpPr>
        <p:spPr>
          <a:xfrm>
            <a:off x="4375823" y="6045395"/>
            <a:ext cx="347133" cy="4572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412757" y="1176982"/>
            <a:ext cx="347133" cy="4572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0"/>
          <p:cNvSpPr txBox="1">
            <a:spLocks noChangeArrowheads="1"/>
          </p:cNvSpPr>
          <p:nvPr/>
        </p:nvSpPr>
        <p:spPr bwMode="auto">
          <a:xfrm>
            <a:off x="5861280" y="4543073"/>
            <a:ext cx="3127079" cy="461653"/>
          </a:xfrm>
          <a:prstGeom prst="rect">
            <a:avLst/>
          </a:prstGeom>
          <a:noFill/>
          <a:ln w="38100">
            <a:noFill/>
            <a:miter lim="800000"/>
            <a:headEnd/>
            <a:tailEnd/>
          </a:ln>
        </p:spPr>
        <p:txBody>
          <a:bodyPr wrap="square" lIns="91429" tIns="45714" rIns="91429" bIns="45714">
            <a:prstTxWarp prst="textNoShape">
              <a:avLst/>
            </a:prstTxWarp>
            <a:spAutoFit/>
          </a:bodyPr>
          <a:lstStyle/>
          <a:p>
            <a:r>
              <a:rPr lang="en-US" sz="2400" b="1" u="sng" dirty="0">
                <a:latin typeface="Source Sans Pro" charset="0"/>
                <a:ea typeface="Source Sans Pro" charset="0"/>
                <a:cs typeface="Source Sans Pro" charset="0"/>
              </a:rPr>
              <a:t>Dimensions of Gender</a:t>
            </a:r>
          </a:p>
        </p:txBody>
      </p:sp>
      <p:sp>
        <p:nvSpPr>
          <p:cNvPr id="35" name="Text Box 13"/>
          <p:cNvSpPr txBox="1">
            <a:spLocks noChangeArrowheads="1"/>
          </p:cNvSpPr>
          <p:nvPr/>
        </p:nvSpPr>
        <p:spPr bwMode="auto">
          <a:xfrm>
            <a:off x="76200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Male</a:t>
            </a:r>
          </a:p>
        </p:txBody>
      </p:sp>
      <p:sp>
        <p:nvSpPr>
          <p:cNvPr id="36" name="Text Box 14"/>
          <p:cNvSpPr txBox="1">
            <a:spLocks noChangeArrowheads="1"/>
          </p:cNvSpPr>
          <p:nvPr/>
        </p:nvSpPr>
        <p:spPr bwMode="auto">
          <a:xfrm>
            <a:off x="5334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Female</a:t>
            </a:r>
          </a:p>
        </p:txBody>
      </p:sp>
    </p:spTree>
    <p:extLst>
      <p:ext uri="{BB962C8B-B14F-4D97-AF65-F5344CB8AC3E}">
        <p14:creationId xmlns:p14="http://schemas.microsoft.com/office/powerpoint/2010/main" val="1010441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par>
                                <p:cTn id="20" presetID="1" presetClass="exit" presetSubtype="0" fill="hold" grpId="1"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6" grpId="0" animBg="1"/>
      <p:bldP spid="21" grpId="0" animBg="1"/>
      <p:bldP spid="21" grpId="1" animBg="1"/>
      <p:bldP spid="22" grpId="0" animBg="1"/>
      <p:bldP spid="22" grpId="1" animBg="1"/>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12"/>
          <p:cNvSpPr>
            <a:spLocks noChangeShapeType="1"/>
          </p:cNvSpPr>
          <p:nvPr/>
        </p:nvSpPr>
        <p:spPr bwMode="auto">
          <a:xfrm flipV="1">
            <a:off x="4534710" y="1176981"/>
            <a:ext cx="58366" cy="5335850"/>
          </a:xfrm>
          <a:prstGeom prst="line">
            <a:avLst/>
          </a:prstGeom>
          <a:noFill/>
          <a:ln w="76200">
            <a:solidFill>
              <a:schemeClr val="accent2"/>
            </a:solidFill>
            <a:round/>
            <a:headEnd type="triangle" w="med" len="med"/>
            <a:tailEnd type="triangle" w="med" len="med"/>
          </a:ln>
        </p:spPr>
        <p:txBody>
          <a:bodyPr lIns="91429" tIns="45714" rIns="91429" bIns="45714">
            <a:prstTxWarp prst="textNoShape">
              <a:avLst/>
            </a:prstTxWarp>
          </a:bodyPr>
          <a:lstStyle/>
          <a:p>
            <a:endParaRPr lang="en-US"/>
          </a:p>
        </p:txBody>
      </p:sp>
      <p:sp>
        <p:nvSpPr>
          <p:cNvPr id="32" name="Rectangle 31"/>
          <p:cNvSpPr/>
          <p:nvPr/>
        </p:nvSpPr>
        <p:spPr>
          <a:xfrm>
            <a:off x="7063545" y="6280269"/>
            <a:ext cx="2102609" cy="5946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3402" y="6426773"/>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9420583">
            <a:off x="2911800" y="2907649"/>
            <a:ext cx="2995231"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Agender</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Rectangle 33"/>
          <p:cNvSpPr/>
          <p:nvPr/>
        </p:nvSpPr>
        <p:spPr>
          <a:xfrm rot="1595653">
            <a:off x="3399088" y="4574275"/>
            <a:ext cx="4293513" cy="923330"/>
          </a:xfrm>
          <a:prstGeom prst="rect">
            <a:avLst/>
          </a:prstGeom>
          <a:noFill/>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Gender Fluid</a:t>
            </a:r>
          </a:p>
        </p:txBody>
      </p:sp>
      <p:sp>
        <p:nvSpPr>
          <p:cNvPr id="35" name="Rectangle 34"/>
          <p:cNvSpPr/>
          <p:nvPr/>
        </p:nvSpPr>
        <p:spPr>
          <a:xfrm rot="3414645">
            <a:off x="2030225" y="2263926"/>
            <a:ext cx="5864293"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Masculine of center</a:t>
            </a:r>
          </a:p>
        </p:txBody>
      </p:sp>
      <p:sp>
        <p:nvSpPr>
          <p:cNvPr id="36" name="Rectangle 35"/>
          <p:cNvSpPr/>
          <p:nvPr/>
        </p:nvSpPr>
        <p:spPr>
          <a:xfrm rot="1679961">
            <a:off x="2599521" y="1484721"/>
            <a:ext cx="3334041" cy="923330"/>
          </a:xfrm>
          <a:prstGeom prst="rect">
            <a:avLst/>
          </a:prstGeom>
          <a:noFill/>
        </p:spPr>
        <p:txBody>
          <a:bodyPr wrap="none" lIns="91440" tIns="45720" rIns="91440" bIns="45720">
            <a:spAutoFit/>
          </a:bodyPr>
          <a:lstStyle/>
          <a:p>
            <a:pPr algn="ctr"/>
            <a:r>
              <a:rPr lang="en-US" sz="5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Androgyne</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7" name="Rectangle 36"/>
          <p:cNvSpPr/>
          <p:nvPr/>
        </p:nvSpPr>
        <p:spPr>
          <a:xfrm rot="1403400">
            <a:off x="3518066" y="2433429"/>
            <a:ext cx="3127103"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Two-Spirit</a:t>
            </a:r>
          </a:p>
        </p:txBody>
      </p:sp>
      <p:sp>
        <p:nvSpPr>
          <p:cNvPr id="39" name="Rectangle 38"/>
          <p:cNvSpPr/>
          <p:nvPr/>
        </p:nvSpPr>
        <p:spPr>
          <a:xfrm rot="20542785">
            <a:off x="1611061" y="3887937"/>
            <a:ext cx="425917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Gender Queer</a:t>
            </a:r>
          </a:p>
        </p:txBody>
      </p:sp>
      <p:sp>
        <p:nvSpPr>
          <p:cNvPr id="40" name="Rectangle 39"/>
          <p:cNvSpPr/>
          <p:nvPr/>
        </p:nvSpPr>
        <p:spPr>
          <a:xfrm>
            <a:off x="2785984" y="3477868"/>
            <a:ext cx="2962432"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Bi-gender</a:t>
            </a:r>
          </a:p>
        </p:txBody>
      </p:sp>
      <p:sp>
        <p:nvSpPr>
          <p:cNvPr id="41" name="Rectangle 40"/>
          <p:cNvSpPr/>
          <p:nvPr/>
        </p:nvSpPr>
        <p:spPr>
          <a:xfrm>
            <a:off x="2955841" y="5309776"/>
            <a:ext cx="3429056"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Non-binary</a:t>
            </a:r>
          </a:p>
        </p:txBody>
      </p:sp>
      <p:sp>
        <p:nvSpPr>
          <p:cNvPr id="42" name="Rectangle 41"/>
          <p:cNvSpPr/>
          <p:nvPr/>
        </p:nvSpPr>
        <p:spPr>
          <a:xfrm>
            <a:off x="4580976" y="5309776"/>
            <a:ext cx="1836786"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Butch</a:t>
            </a:r>
          </a:p>
        </p:txBody>
      </p:sp>
      <p:sp>
        <p:nvSpPr>
          <p:cNvPr id="43" name="Rectangle 42"/>
          <p:cNvSpPr/>
          <p:nvPr/>
        </p:nvSpPr>
        <p:spPr>
          <a:xfrm>
            <a:off x="2745491" y="4300603"/>
            <a:ext cx="2771049" cy="923330"/>
          </a:xfrm>
          <a:prstGeom prst="rect">
            <a:avLst/>
          </a:prstGeom>
          <a:noFill/>
        </p:spPr>
        <p:txBody>
          <a:bodyPr wrap="none" lIns="91440" tIns="45720" rIns="91440" bIns="45720">
            <a:spAutoFit/>
          </a:bodyPr>
          <a:lstStyle/>
          <a:p>
            <a:pPr algn="ctr"/>
            <a:r>
              <a:rPr lang="en-US" sz="54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Demiboy</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4" name="Rectangle 43"/>
          <p:cNvSpPr/>
          <p:nvPr/>
        </p:nvSpPr>
        <p:spPr>
          <a:xfrm>
            <a:off x="3403509" y="4579451"/>
            <a:ext cx="2316259"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Femme</a:t>
            </a:r>
          </a:p>
        </p:txBody>
      </p:sp>
      <p:sp>
        <p:nvSpPr>
          <p:cNvPr id="45" name="Rectangle 44"/>
          <p:cNvSpPr/>
          <p:nvPr/>
        </p:nvSpPr>
        <p:spPr>
          <a:xfrm>
            <a:off x="2919173" y="1701687"/>
            <a:ext cx="4011322"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Genderflux</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6" name="Rectangle 45"/>
          <p:cNvSpPr/>
          <p:nvPr/>
        </p:nvSpPr>
        <p:spPr>
          <a:xfrm>
            <a:off x="2930836" y="633668"/>
            <a:ext cx="3383746"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Genderless</a:t>
            </a:r>
          </a:p>
        </p:txBody>
      </p:sp>
      <p:sp>
        <p:nvSpPr>
          <p:cNvPr id="47" name="Rectangle 46"/>
          <p:cNvSpPr/>
          <p:nvPr/>
        </p:nvSpPr>
        <p:spPr>
          <a:xfrm rot="1552056">
            <a:off x="3456292" y="1240023"/>
            <a:ext cx="3560252" cy="923330"/>
          </a:xfrm>
          <a:prstGeom prst="rect">
            <a:avLst/>
          </a:prstGeom>
          <a:noFill/>
        </p:spPr>
        <p:txBody>
          <a:bodyPr wrap="none" lIns="91440" tIns="45720" rIns="91440" bIns="45720">
            <a:spAutoFit/>
          </a:bodyPr>
          <a:lstStyle/>
          <a:p>
            <a:pPr algn="ct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Intergender</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8" name="Rectangle 47"/>
          <p:cNvSpPr/>
          <p:nvPr/>
        </p:nvSpPr>
        <p:spPr>
          <a:xfrm rot="1712044">
            <a:off x="3523902" y="5632536"/>
            <a:ext cx="2657436" cy="923330"/>
          </a:xfrm>
          <a:prstGeom prst="rect">
            <a:avLst/>
          </a:prstGeom>
          <a:noFill/>
        </p:spPr>
        <p:txBody>
          <a:bodyPr wrap="none" lIns="91440" tIns="45720" rIns="91440" bIns="45720">
            <a:spAutoFit/>
          </a:bodyPr>
          <a:lstStyle/>
          <a:p>
            <a:pPr algn="ct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Neutrois</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9" name="Rectangle 48"/>
          <p:cNvSpPr/>
          <p:nvPr/>
        </p:nvSpPr>
        <p:spPr>
          <a:xfrm>
            <a:off x="3567070" y="5965108"/>
            <a:ext cx="3260666" cy="923330"/>
          </a:xfrm>
          <a:prstGeom prst="rect">
            <a:avLst/>
          </a:prstGeom>
          <a:noFill/>
        </p:spPr>
        <p:txBody>
          <a:bodyPr wrap="none" lIns="91440" tIns="45720" rIns="91440" bIns="45720">
            <a:spAutoFit/>
          </a:bodyPr>
          <a:lstStyle/>
          <a:p>
            <a:pPr algn="ct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Pangender</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0" name="Rectangle 49"/>
          <p:cNvSpPr/>
          <p:nvPr/>
        </p:nvSpPr>
        <p:spPr>
          <a:xfrm>
            <a:off x="2550848" y="176475"/>
            <a:ext cx="4733237"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Gender Queer</a:t>
            </a:r>
          </a:p>
        </p:txBody>
      </p:sp>
      <p:sp>
        <p:nvSpPr>
          <p:cNvPr id="51" name="Rectangle 50"/>
          <p:cNvSpPr/>
          <p:nvPr/>
        </p:nvSpPr>
        <p:spPr>
          <a:xfrm rot="19711525">
            <a:off x="2906777" y="1272259"/>
            <a:ext cx="4257821" cy="923330"/>
          </a:xfrm>
          <a:prstGeom prst="rect">
            <a:avLst/>
          </a:prstGeom>
          <a:noFill/>
        </p:spPr>
        <p:txBody>
          <a:bodyPr wrap="none" lIns="91440" tIns="45720" rIns="91440" bIns="45720">
            <a:spAutoFit/>
          </a:bodyPr>
          <a:lstStyle/>
          <a:p>
            <a:pPr algn="ctr"/>
            <a:r>
              <a:rPr lang="en-US" sz="5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Transfeminine</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2" name="Rectangle 51"/>
          <p:cNvSpPr/>
          <p:nvPr/>
        </p:nvSpPr>
        <p:spPr>
          <a:xfrm>
            <a:off x="3892464" y="0"/>
            <a:ext cx="1712691"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a:t>
            </a:r>
          </a:p>
        </p:txBody>
      </p:sp>
      <p:sp>
        <p:nvSpPr>
          <p:cNvPr id="55" name="Rectangle 54"/>
          <p:cNvSpPr/>
          <p:nvPr/>
        </p:nvSpPr>
        <p:spPr>
          <a:xfrm flipH="1">
            <a:off x="3724761" y="2857217"/>
            <a:ext cx="3256638" cy="923330"/>
          </a:xfrm>
          <a:prstGeom prst="rect">
            <a:avLst/>
          </a:prstGeom>
          <a:noFill/>
        </p:spPr>
        <p:txBody>
          <a:bodyPr wrap="square" lIns="91440" tIns="45720" rIns="91440" bIns="45720">
            <a:spAutoFit/>
          </a:bodyPr>
          <a:lstStyle/>
          <a:p>
            <a:pPr algn="ct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Cisgender</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7860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ppt_x"/>
                                          </p:val>
                                        </p:tav>
                                        <p:tav tm="100000">
                                          <p:val>
                                            <p:strVal val="#ppt_x"/>
                                          </p:val>
                                        </p:tav>
                                      </p:tavLst>
                                    </p:anim>
                                    <p:anim calcmode="lin" valueType="num">
                                      <p:cBhvr additive="base">
                                        <p:cTn id="78" dur="500" fill="hold"/>
                                        <p:tgtEl>
                                          <p:spTgt spid="4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additive="base">
                                        <p:cTn id="82" dur="500" fill="hold"/>
                                        <p:tgtEl>
                                          <p:spTgt spid="47"/>
                                        </p:tgtEl>
                                        <p:attrNameLst>
                                          <p:attrName>ppt_x</p:attrName>
                                        </p:attrNameLst>
                                      </p:cBhvr>
                                      <p:tavLst>
                                        <p:tav tm="0">
                                          <p:val>
                                            <p:strVal val="#ppt_x"/>
                                          </p:val>
                                        </p:tav>
                                        <p:tav tm="100000">
                                          <p:val>
                                            <p:strVal val="#ppt_x"/>
                                          </p:val>
                                        </p:tav>
                                      </p:tavLst>
                                    </p:anim>
                                    <p:anim calcmode="lin" valueType="num">
                                      <p:cBhvr additive="base">
                                        <p:cTn id="83" dur="500" fill="hold"/>
                                        <p:tgtEl>
                                          <p:spTgt spid="4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ppt_x"/>
                                          </p:val>
                                        </p:tav>
                                        <p:tav tm="100000">
                                          <p:val>
                                            <p:strVal val="#ppt_x"/>
                                          </p:val>
                                        </p:tav>
                                      </p:tavLst>
                                    </p:anim>
                                    <p:anim calcmode="lin" valueType="num">
                                      <p:cBhvr additive="base">
                                        <p:cTn id="93" dur="500" fill="hold"/>
                                        <p:tgtEl>
                                          <p:spTgt spid="34"/>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5" grpId="0"/>
      <p:bldP spid="36" grpId="0"/>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67202"/>
          </a:xfrm>
        </p:spPr>
        <p:txBody>
          <a:bodyPr/>
          <a:lstStyle/>
          <a:p>
            <a:r>
              <a:rPr lang="en-US" dirty="0" smtClean="0">
                <a:latin typeface="Source Sans Pro" charset="0"/>
                <a:ea typeface="Source Sans Pro" charset="0"/>
                <a:cs typeface="Source Sans Pro" charset="0"/>
              </a:rPr>
              <a:t>When Did You Know?</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a:xfrm>
            <a:off x="457200" y="2685143"/>
            <a:ext cx="8229600" cy="2513572"/>
          </a:xfrm>
        </p:spPr>
        <p:txBody>
          <a:bodyPr/>
          <a:lstStyle/>
          <a:p>
            <a:r>
              <a:rPr lang="en-US" dirty="0" smtClean="0">
                <a:latin typeface="Source Sans Pro" charset="0"/>
                <a:ea typeface="Source Sans Pro" charset="0"/>
                <a:cs typeface="Source Sans Pro" charset="0"/>
              </a:rPr>
              <a:t>When did you realize what your own gender was? </a:t>
            </a:r>
          </a:p>
          <a:p>
            <a:r>
              <a:rPr lang="en-US" dirty="0" smtClean="0">
                <a:latin typeface="Source Sans Pro" charset="0"/>
                <a:ea typeface="Source Sans Pro" charset="0"/>
                <a:cs typeface="Source Sans Pro" charset="0"/>
              </a:rPr>
              <a:t>How did you know?</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0130541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75558"/>
            <a:ext cx="8229600" cy="1143000"/>
          </a:xfrm>
        </p:spPr>
        <p:txBody>
          <a:bodyPr/>
          <a:lstStyle/>
          <a:p>
            <a:r>
              <a:rPr lang="en-US" dirty="0"/>
              <a:t>Gender Identity Is Established </a:t>
            </a:r>
            <a:r>
              <a:rPr lang="en-US" dirty="0" smtClean="0"/>
              <a:t>Early</a:t>
            </a:r>
            <a:endParaRPr lang="en-US" dirty="0"/>
          </a:p>
        </p:txBody>
      </p:sp>
      <p:sp>
        <p:nvSpPr>
          <p:cNvPr id="3" name="Content Placeholder 2"/>
          <p:cNvSpPr>
            <a:spLocks noGrp="1"/>
          </p:cNvSpPr>
          <p:nvPr>
            <p:ph idx="1"/>
          </p:nvPr>
        </p:nvSpPr>
        <p:spPr>
          <a:xfrm>
            <a:off x="457200" y="1378769"/>
            <a:ext cx="8229600" cy="4775850"/>
          </a:xfrm>
        </p:spPr>
        <p:txBody>
          <a:bodyPr>
            <a:normAutofit/>
          </a:bodyPr>
          <a:lstStyle/>
          <a:p>
            <a:pPr>
              <a:buNone/>
            </a:pPr>
            <a:r>
              <a:rPr lang="en-US" dirty="0" smtClean="0"/>
              <a:t>	</a:t>
            </a:r>
            <a:r>
              <a:rPr lang="en-US" dirty="0">
                <a:latin typeface="Source Sans Pro" charset="0"/>
                <a:ea typeface="Source Sans Pro" charset="0"/>
                <a:cs typeface="Source Sans Pro" charset="0"/>
              </a:rPr>
              <a:t>By age four, most children have a stable sense of their gender identity.</a:t>
            </a:r>
          </a:p>
          <a:p>
            <a:pPr algn="r">
              <a:buNone/>
            </a:pPr>
            <a:endParaRPr lang="en-US" sz="600" dirty="0">
              <a:latin typeface="Source Sans Pro" charset="0"/>
              <a:ea typeface="Source Sans Pro" charset="0"/>
              <a:cs typeface="Source Sans Pro" charset="0"/>
            </a:endParaRPr>
          </a:p>
          <a:p>
            <a:pPr algn="r">
              <a:buNone/>
            </a:pPr>
            <a:r>
              <a:rPr lang="en-US" sz="2400" dirty="0">
                <a:latin typeface="Source Sans Pro" charset="0"/>
                <a:ea typeface="Source Sans Pro" charset="0"/>
                <a:cs typeface="Source Sans Pro" charset="0"/>
              </a:rPr>
              <a:t>--American Academy of Pediatrics (2015) </a:t>
            </a:r>
          </a:p>
        </p:txBody>
      </p:sp>
      <p:sp>
        <p:nvSpPr>
          <p:cNvPr id="4" name="Rectangle 3"/>
          <p:cNvSpPr/>
          <p:nvPr/>
        </p:nvSpPr>
        <p:spPr>
          <a:xfrm>
            <a:off x="1147865" y="3922962"/>
            <a:ext cx="7140102" cy="954107"/>
          </a:xfrm>
          <a:prstGeom prst="rect">
            <a:avLst/>
          </a:prstGeom>
        </p:spPr>
        <p:txBody>
          <a:bodyPr wrap="square">
            <a:spAutoFit/>
          </a:bodyPr>
          <a:lstStyle/>
          <a:p>
            <a:r>
              <a:rPr lang="en-US" sz="2800" i="1" dirty="0">
                <a:latin typeface="Source Sans Pro" charset="0"/>
                <a:ea typeface="Source Sans Pro" charset="0"/>
                <a:cs typeface="Source Sans Pro" charset="0"/>
              </a:rPr>
              <a:t>This is true for all kids, regardless of their gender identity.</a:t>
            </a:r>
            <a:endParaRPr lang="en-US" sz="28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53163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906781"/>
            <a:ext cx="8229600" cy="4525963"/>
          </a:xfrm>
        </p:spPr>
        <p:txBody>
          <a:bodyPr/>
          <a:lstStyle/>
          <a:p>
            <a:endParaRPr lang="en-US" dirty="0" smtClean="0"/>
          </a:p>
          <a:p>
            <a:endParaRPr lang="en-US" dirty="0"/>
          </a:p>
          <a:p>
            <a:endParaRPr lang="en-US" dirty="0" smtClean="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latin typeface="Source Sans Pro" charset="0"/>
                <a:ea typeface="Source Sans Pro" charset="0"/>
                <a:cs typeface="Source Sans Pro" charset="0"/>
              </a:rPr>
              <a:t>Savage &amp; </a:t>
            </a:r>
            <a:r>
              <a:rPr lang="en-US" sz="2000" dirty="0" err="1">
                <a:latin typeface="Source Sans Pro" charset="0"/>
                <a:ea typeface="Source Sans Pro" charset="0"/>
                <a:cs typeface="Source Sans Pro" charset="0"/>
              </a:rPr>
              <a:t>Lagerstrom</a:t>
            </a:r>
            <a:r>
              <a:rPr lang="en-US" sz="2000" dirty="0">
                <a:latin typeface="Source Sans Pro" charset="0"/>
                <a:ea typeface="Source Sans Pro" charset="0"/>
                <a:cs typeface="Source Sans Pro" charset="0"/>
              </a:rPr>
              <a:t> (2015) </a:t>
            </a:r>
          </a:p>
          <a:p>
            <a:pPr marL="0" indent="0">
              <a:buNone/>
            </a:pPr>
            <a:endParaRPr lang="en-US" sz="2000" dirty="0"/>
          </a:p>
        </p:txBody>
      </p:sp>
      <p:graphicFrame>
        <p:nvGraphicFramePr>
          <p:cNvPr id="7" name="Table 6"/>
          <p:cNvGraphicFramePr>
            <a:graphicFrameLocks noGrp="1"/>
          </p:cNvGraphicFramePr>
          <p:nvPr>
            <p:extLst/>
          </p:nvPr>
        </p:nvGraphicFramePr>
        <p:xfrm>
          <a:off x="1167863" y="1417639"/>
          <a:ext cx="3339716" cy="3151928"/>
        </p:xfrm>
        <a:graphic>
          <a:graphicData uri="http://schemas.openxmlformats.org/drawingml/2006/table">
            <a:tbl>
              <a:tblPr firstRow="1" bandRow="1">
                <a:tableStyleId>{D03447BB-5D67-496B-8E87-E561075AD55C}</a:tableStyleId>
              </a:tblPr>
              <a:tblGrid>
                <a:gridCol w="3339716"/>
              </a:tblGrid>
              <a:tr h="2134437">
                <a:tc>
                  <a:txBody>
                    <a:bodyPr/>
                    <a:lstStyle/>
                    <a:p>
                      <a:r>
                        <a:rPr lang="en-US" sz="2800" dirty="0" smtClean="0"/>
                        <a:t>Average Age of Self Realization</a:t>
                      </a:r>
                      <a:endParaRPr lang="en-US" sz="2800" dirty="0"/>
                    </a:p>
                  </a:txBody>
                  <a:tcPr/>
                </a:tc>
              </a:tr>
              <a:tr h="1017491">
                <a:tc>
                  <a:txBody>
                    <a:bodyPr/>
                    <a:lstStyle/>
                    <a:p>
                      <a:r>
                        <a:rPr lang="en-US" sz="2800" dirty="0" smtClean="0"/>
                        <a:t>7.9</a:t>
                      </a:r>
                      <a:endParaRPr lang="en-US" sz="2800" dirty="0"/>
                    </a:p>
                  </a:txBody>
                  <a:tcPr/>
                </a:tc>
              </a:tr>
            </a:tbl>
          </a:graphicData>
        </a:graphic>
      </p:graphicFrame>
      <p:graphicFrame>
        <p:nvGraphicFramePr>
          <p:cNvPr id="10" name="Table 9"/>
          <p:cNvGraphicFramePr>
            <a:graphicFrameLocks noGrp="1"/>
          </p:cNvGraphicFramePr>
          <p:nvPr>
            <p:extLst/>
          </p:nvPr>
        </p:nvGraphicFramePr>
        <p:xfrm>
          <a:off x="4743437" y="1417640"/>
          <a:ext cx="3402407" cy="3151929"/>
        </p:xfrm>
        <a:graphic>
          <a:graphicData uri="http://schemas.openxmlformats.org/drawingml/2006/table">
            <a:tbl>
              <a:tblPr firstRow="1" bandRow="1">
                <a:tableStyleId>{D03447BB-5D67-496B-8E87-E561075AD55C}</a:tableStyleId>
              </a:tblPr>
              <a:tblGrid>
                <a:gridCol w="3402407"/>
              </a:tblGrid>
              <a:tr h="2140461">
                <a:tc>
                  <a:txBody>
                    <a:bodyPr/>
                    <a:lstStyle/>
                    <a:p>
                      <a:r>
                        <a:rPr lang="en-US" sz="2800" dirty="0" smtClean="0"/>
                        <a:t>Average Age of Disclosure</a:t>
                      </a:r>
                      <a:endParaRPr lang="en-US" sz="2800" dirty="0"/>
                    </a:p>
                  </a:txBody>
                  <a:tcPr/>
                </a:tc>
              </a:tr>
              <a:tr h="1011468">
                <a:tc>
                  <a:txBody>
                    <a:bodyPr/>
                    <a:lstStyle/>
                    <a:p>
                      <a:r>
                        <a:rPr lang="en-US" sz="2800" dirty="0" smtClean="0"/>
                        <a:t>15.5</a:t>
                      </a:r>
                      <a:endParaRPr lang="en-US" sz="2800" dirty="0"/>
                    </a:p>
                  </a:txBody>
                  <a:tcPr/>
                </a:tc>
              </a:tr>
            </a:tbl>
          </a:graphicData>
        </a:graphic>
      </p:graphicFrame>
      <p:sp>
        <p:nvSpPr>
          <p:cNvPr id="8" name="Title 1"/>
          <p:cNvSpPr txBox="1">
            <a:spLocks/>
          </p:cNvSpPr>
          <p:nvPr/>
        </p:nvSpPr>
        <p:spPr>
          <a:xfrm>
            <a:off x="392779" y="218486"/>
            <a:ext cx="8229600" cy="76720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Source Sans Pro" charset="0"/>
                <a:ea typeface="Source Sans Pro" charset="0"/>
                <a:cs typeface="Source Sans Pro" charset="0"/>
              </a:rPr>
              <a:t>It Might Be Years Before T/NB Youth Discuss It</a:t>
            </a:r>
          </a:p>
        </p:txBody>
      </p:sp>
    </p:spTree>
    <p:extLst>
      <p:ext uri="{BB962C8B-B14F-4D97-AF65-F5344CB8AC3E}">
        <p14:creationId xmlns:p14="http://schemas.microsoft.com/office/powerpoint/2010/main" val="569197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714138"/>
            <a:ext cx="8325255" cy="1362075"/>
          </a:xfrm>
        </p:spPr>
        <p:txBody>
          <a:bodyPr>
            <a:normAutofit/>
          </a:bodyPr>
          <a:lstStyle/>
          <a:p>
            <a:r>
              <a:rPr lang="en-US" cap="none" dirty="0" smtClean="0">
                <a:latin typeface="Source Sans Pro" charset="0"/>
                <a:ea typeface="Source Sans Pro" charset="0"/>
                <a:cs typeface="Source Sans Pro" charset="0"/>
              </a:rPr>
              <a:t>Gender Identities: </a:t>
            </a:r>
            <a:r>
              <a:rPr lang="en-US" cap="none" dirty="0">
                <a:latin typeface="Source Sans Pro" charset="0"/>
                <a:ea typeface="Source Sans Pro" charset="0"/>
                <a:cs typeface="Source Sans Pro" charset="0"/>
              </a:rPr>
              <a:t>A Small Sampling</a:t>
            </a:r>
          </a:p>
        </p:txBody>
      </p:sp>
    </p:spTree>
    <p:extLst>
      <p:ext uri="{BB962C8B-B14F-4D97-AF65-F5344CB8AC3E}">
        <p14:creationId xmlns:p14="http://schemas.microsoft.com/office/powerpoint/2010/main" val="1729884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59"/>
            <a:ext cx="8229600" cy="1143000"/>
          </a:xfrm>
        </p:spPr>
        <p:txBody>
          <a:bodyPr>
            <a:normAutofit/>
          </a:bodyPr>
          <a:lstStyle/>
          <a:p>
            <a:r>
              <a:rPr lang="en-US" sz="5400" b="1" dirty="0" smtClean="0">
                <a:latin typeface="Source Sans Pro" charset="0"/>
                <a:ea typeface="Source Sans Pro" charset="0"/>
                <a:cs typeface="Source Sans Pro" charset="0"/>
              </a:rPr>
              <a:t>Binary Identities</a:t>
            </a:r>
            <a:endParaRPr lang="en-US" sz="5400" dirty="0"/>
          </a:p>
        </p:txBody>
      </p:sp>
      <p:sp>
        <p:nvSpPr>
          <p:cNvPr id="3" name="Content Placeholder 2"/>
          <p:cNvSpPr>
            <a:spLocks noGrp="1"/>
          </p:cNvSpPr>
          <p:nvPr>
            <p:ph idx="1"/>
          </p:nvPr>
        </p:nvSpPr>
        <p:spPr>
          <a:xfrm>
            <a:off x="393700" y="1447799"/>
            <a:ext cx="7772400" cy="4820265"/>
          </a:xfrm>
        </p:spPr>
        <p:txBody>
          <a:bodyPr numCol="1"/>
          <a:lstStyle/>
          <a:p>
            <a:pPr marL="0" indent="0">
              <a:spcBef>
                <a:spcPts val="0"/>
              </a:spcBef>
              <a:spcAft>
                <a:spcPts val="2400"/>
              </a:spcAft>
              <a:buNone/>
            </a:pPr>
            <a:r>
              <a:rPr lang="en-US" dirty="0">
                <a:latin typeface="Source Sans Pro" charset="0"/>
                <a:ea typeface="Source Sans Pro" charset="0"/>
                <a:cs typeface="Source Sans Pro" charset="0"/>
              </a:rPr>
              <a:t>T</a:t>
            </a:r>
            <a:r>
              <a:rPr lang="en-US" dirty="0" smtClean="0">
                <a:latin typeface="Source Sans Pro" charset="0"/>
                <a:ea typeface="Source Sans Pro" charset="0"/>
                <a:cs typeface="Source Sans Pro" charset="0"/>
              </a:rPr>
              <a:t>he </a:t>
            </a:r>
            <a:r>
              <a:rPr lang="en-US" dirty="0">
                <a:latin typeface="Source Sans Pro" charset="0"/>
                <a:ea typeface="Source Sans Pro" charset="0"/>
                <a:cs typeface="Source Sans Pro" charset="0"/>
              </a:rPr>
              <a:t>concept that a person’s gender is </a:t>
            </a:r>
            <a:r>
              <a:rPr lang="en-US" dirty="0" smtClean="0">
                <a:latin typeface="Source Sans Pro" charset="0"/>
                <a:ea typeface="Source Sans Pro" charset="0"/>
                <a:cs typeface="Source Sans Pro" charset="0"/>
              </a:rPr>
              <a:t>either boy/man</a:t>
            </a:r>
            <a:r>
              <a:rPr lang="en-US" dirty="0">
                <a:latin typeface="Source Sans Pro" charset="0"/>
                <a:ea typeface="Source Sans Pro" charset="0"/>
                <a:cs typeface="Source Sans Pro" charset="0"/>
              </a:rPr>
              <a:t>, or girl/woman</a:t>
            </a:r>
            <a:endParaRPr lang="en-US" b="1" dirty="0" smtClean="0">
              <a:latin typeface="Source Sans Pro" charset="0"/>
              <a:ea typeface="Source Sans Pro" charset="0"/>
              <a:cs typeface="Source Sans Pro" charset="0"/>
            </a:endParaRPr>
          </a:p>
          <a:p>
            <a:pPr>
              <a:spcBef>
                <a:spcPts val="0"/>
              </a:spcBef>
              <a:spcAft>
                <a:spcPts val="2400"/>
              </a:spcAft>
              <a:buFont typeface="Arial" panose="020B0604020202020204" pitchFamily="34" charset="0"/>
              <a:buChar char="•"/>
            </a:pPr>
            <a:r>
              <a:rPr lang="en-US" b="1" dirty="0" smtClean="0">
                <a:latin typeface="Source Sans Pro" charset="0"/>
                <a:ea typeface="Source Sans Pro" charset="0"/>
                <a:cs typeface="Source Sans Pro" charset="0"/>
              </a:rPr>
              <a:t>Cisgender</a:t>
            </a:r>
            <a:r>
              <a:rPr lang="en-US" dirty="0">
                <a:latin typeface="Source Sans Pro" charset="0"/>
                <a:ea typeface="Source Sans Pro" charset="0"/>
                <a:cs typeface="Source Sans Pro" charset="0"/>
              </a:rPr>
              <a:t>: </a:t>
            </a:r>
            <a:r>
              <a:rPr lang="en-US" dirty="0" smtClean="0">
                <a:latin typeface="Source Sans Pro" charset="0"/>
                <a:ea typeface="Source Sans Pro" charset="0"/>
                <a:cs typeface="Source Sans Pro" charset="0"/>
              </a:rPr>
              <a:t>gender identity aligns </a:t>
            </a:r>
            <a:r>
              <a:rPr lang="en-US" dirty="0">
                <a:latin typeface="Source Sans Pro" charset="0"/>
                <a:ea typeface="Source Sans Pro" charset="0"/>
                <a:cs typeface="Source Sans Pro" charset="0"/>
              </a:rPr>
              <a:t>with their </a:t>
            </a:r>
            <a:r>
              <a:rPr lang="en-US" dirty="0" smtClean="0">
                <a:latin typeface="Source Sans Pro" charset="0"/>
                <a:ea typeface="Source Sans Pro" charset="0"/>
                <a:cs typeface="Source Sans Pro" charset="0"/>
              </a:rPr>
              <a:t>assigned sex </a:t>
            </a:r>
            <a:r>
              <a:rPr lang="en-US" dirty="0">
                <a:latin typeface="Source Sans Pro" charset="0"/>
                <a:ea typeface="Source Sans Pro" charset="0"/>
                <a:cs typeface="Source Sans Pro" charset="0"/>
              </a:rPr>
              <a:t>at birth</a:t>
            </a:r>
            <a:endParaRPr lang="en-US" dirty="0" smtClean="0">
              <a:latin typeface="Source Sans Pro" charset="0"/>
              <a:ea typeface="Source Sans Pro" charset="0"/>
              <a:cs typeface="Source Sans Pro" charset="0"/>
            </a:endParaRPr>
          </a:p>
          <a:p>
            <a:pPr>
              <a:spcBef>
                <a:spcPts val="0"/>
              </a:spcBef>
              <a:spcAft>
                <a:spcPts val="2400"/>
              </a:spcAft>
              <a:buFont typeface="Arial" panose="020B0604020202020204" pitchFamily="34" charset="0"/>
              <a:buChar char="•"/>
            </a:pPr>
            <a:r>
              <a:rPr lang="en-US" b="1" dirty="0" smtClean="0">
                <a:latin typeface="Source Sans Pro" charset="0"/>
                <a:ea typeface="Source Sans Pro" charset="0"/>
                <a:cs typeface="Source Sans Pro" charset="0"/>
              </a:rPr>
              <a:t>Transgender</a:t>
            </a:r>
            <a:r>
              <a:rPr lang="en-US" dirty="0">
                <a:latin typeface="Source Sans Pro" charset="0"/>
                <a:ea typeface="Source Sans Pro" charset="0"/>
                <a:cs typeface="Source Sans Pro" charset="0"/>
              </a:rPr>
              <a:t>: </a:t>
            </a:r>
            <a:r>
              <a:rPr lang="en-US" dirty="0" smtClean="0">
                <a:latin typeface="Source Sans Pro" charset="0"/>
                <a:ea typeface="Source Sans Pro" charset="0"/>
                <a:cs typeface="Source Sans Pro" charset="0"/>
              </a:rPr>
              <a:t>gender </a:t>
            </a:r>
            <a:r>
              <a:rPr lang="en-US" dirty="0">
                <a:latin typeface="Source Sans Pro" charset="0"/>
                <a:ea typeface="Source Sans Pro" charset="0"/>
                <a:cs typeface="Source Sans Pro" charset="0"/>
              </a:rPr>
              <a:t>identity </a:t>
            </a:r>
            <a:r>
              <a:rPr lang="en-US" dirty="0" smtClean="0">
                <a:latin typeface="Source Sans Pro" charset="0"/>
                <a:ea typeface="Source Sans Pro" charset="0"/>
                <a:cs typeface="Source Sans Pro" charset="0"/>
              </a:rPr>
              <a:t>is different </a:t>
            </a:r>
            <a:r>
              <a:rPr lang="en-US" dirty="0">
                <a:latin typeface="Source Sans Pro" charset="0"/>
                <a:ea typeface="Source Sans Pro" charset="0"/>
                <a:cs typeface="Source Sans Pro" charset="0"/>
              </a:rPr>
              <a:t>from </a:t>
            </a:r>
            <a:r>
              <a:rPr lang="en-US" dirty="0" smtClean="0">
                <a:latin typeface="Source Sans Pro" charset="0"/>
                <a:ea typeface="Source Sans Pro" charset="0"/>
                <a:cs typeface="Source Sans Pro" charset="0"/>
              </a:rPr>
              <a:t>their assigned </a:t>
            </a:r>
            <a:r>
              <a:rPr lang="en-US" dirty="0">
                <a:latin typeface="Source Sans Pro" charset="0"/>
                <a:ea typeface="Source Sans Pro" charset="0"/>
                <a:cs typeface="Source Sans Pro" charset="0"/>
              </a:rPr>
              <a:t>sex at </a:t>
            </a:r>
            <a:r>
              <a:rPr lang="en-US" dirty="0" smtClean="0">
                <a:latin typeface="Source Sans Pro" charset="0"/>
                <a:ea typeface="Source Sans Pro" charset="0"/>
                <a:cs typeface="Source Sans Pro" charset="0"/>
              </a:rPr>
              <a:t>birth</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206141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1376463"/>
            <a:ext cx="8584441" cy="4525963"/>
          </a:xfrm>
        </p:spPr>
        <p:txBody>
          <a:bodyPr>
            <a:normAutofit fontScale="85000" lnSpcReduction="20000"/>
          </a:bodyPr>
          <a:lstStyle/>
          <a:p>
            <a:pPr marL="0" indent="0">
              <a:spcBef>
                <a:spcPts val="600"/>
              </a:spcBef>
              <a:buNone/>
            </a:pPr>
            <a:r>
              <a:rPr lang="en-US" dirty="0">
                <a:latin typeface="Source Sans Pro" charset="0"/>
                <a:ea typeface="Source Sans Pro" charset="0"/>
                <a:cs typeface="Source Sans Pro" charset="0"/>
              </a:rPr>
              <a:t>T</a:t>
            </a:r>
            <a:r>
              <a:rPr lang="en-US" dirty="0" smtClean="0">
                <a:latin typeface="Source Sans Pro" charset="0"/>
                <a:ea typeface="Source Sans Pro" charset="0"/>
                <a:cs typeface="Source Sans Pro" charset="0"/>
              </a:rPr>
              <a:t>he concept that a person’s gender is not solely boy/man, or girl/woman</a:t>
            </a:r>
            <a:br>
              <a:rPr lang="en-US" dirty="0" smtClean="0">
                <a:latin typeface="Source Sans Pro" charset="0"/>
                <a:ea typeface="Source Sans Pro" charset="0"/>
                <a:cs typeface="Source Sans Pro" charset="0"/>
              </a:rPr>
            </a:br>
            <a:r>
              <a:rPr lang="en-US" dirty="0" smtClean="0">
                <a:latin typeface="Source Sans Pro" charset="0"/>
                <a:ea typeface="Source Sans Pro" charset="0"/>
                <a:cs typeface="Source Sans Pro" charset="0"/>
              </a:rPr>
              <a:t> </a:t>
            </a:r>
          </a:p>
          <a:p>
            <a:pPr>
              <a:spcBef>
                <a:spcPts val="600"/>
              </a:spcBef>
              <a:buFont typeface="Arial" panose="020B0604020202020204" pitchFamily="34" charset="0"/>
              <a:buChar char="•"/>
            </a:pPr>
            <a:r>
              <a:rPr lang="en-US" b="1" dirty="0" smtClean="0">
                <a:latin typeface="Source Sans Pro" charset="0"/>
                <a:ea typeface="Source Sans Pro" charset="0"/>
                <a:cs typeface="Source Sans Pro" charset="0"/>
              </a:rPr>
              <a:t>Bi-gender: </a:t>
            </a:r>
            <a:r>
              <a:rPr lang="en-US" dirty="0" smtClean="0">
                <a:latin typeface="Source Sans Pro" charset="0"/>
                <a:ea typeface="Source Sans Pro" charset="0"/>
                <a:cs typeface="Source Sans Pro" charset="0"/>
              </a:rPr>
              <a:t>any two </a:t>
            </a:r>
            <a:r>
              <a:rPr lang="en-US" dirty="0">
                <a:latin typeface="Source Sans Pro" charset="0"/>
                <a:ea typeface="Source Sans Pro" charset="0"/>
                <a:cs typeface="Source Sans Pro" charset="0"/>
              </a:rPr>
              <a:t>gender </a:t>
            </a:r>
            <a:r>
              <a:rPr lang="en-US" dirty="0" smtClean="0">
                <a:latin typeface="Source Sans Pro" charset="0"/>
                <a:ea typeface="Source Sans Pro" charset="0"/>
                <a:cs typeface="Source Sans Pro" charset="0"/>
              </a:rPr>
              <a:t>identities</a:t>
            </a:r>
            <a:endParaRPr lang="en-US" dirty="0">
              <a:latin typeface="Source Sans Pro" charset="0"/>
              <a:ea typeface="Source Sans Pro" charset="0"/>
              <a:cs typeface="Source Sans Pro" charset="0"/>
            </a:endParaRPr>
          </a:p>
          <a:p>
            <a:pPr>
              <a:spcBef>
                <a:spcPts val="600"/>
              </a:spcBef>
              <a:buFont typeface="Arial" panose="020B0604020202020204" pitchFamily="34" charset="0"/>
              <a:buChar char="•"/>
            </a:pPr>
            <a:r>
              <a:rPr lang="en-US" b="1" dirty="0" smtClean="0">
                <a:latin typeface="Source Sans Pro" charset="0"/>
                <a:ea typeface="Source Sans Pro" charset="0"/>
                <a:cs typeface="Source Sans Pro" charset="0"/>
              </a:rPr>
              <a:t>Demi-gender:</a:t>
            </a:r>
            <a:r>
              <a:rPr lang="en-US" dirty="0" smtClean="0">
                <a:latin typeface="Source Sans Pro" charset="0"/>
                <a:ea typeface="Source Sans Pro" charset="0"/>
                <a:cs typeface="Source Sans Pro" charset="0"/>
              </a:rPr>
              <a:t> non-binary with partial </a:t>
            </a:r>
            <a:r>
              <a:rPr lang="en-US" dirty="0">
                <a:latin typeface="Source Sans Pro" charset="0"/>
                <a:ea typeface="Source Sans Pro" charset="0"/>
                <a:cs typeface="Source Sans Pro" charset="0"/>
              </a:rPr>
              <a:t>connection to a </a:t>
            </a:r>
            <a:r>
              <a:rPr lang="en-US" dirty="0" smtClean="0">
                <a:latin typeface="Source Sans Pro" charset="0"/>
                <a:ea typeface="Source Sans Pro" charset="0"/>
                <a:cs typeface="Source Sans Pro" charset="0"/>
              </a:rPr>
              <a:t>gender</a:t>
            </a:r>
            <a:endParaRPr lang="en-US" dirty="0">
              <a:latin typeface="Source Sans Pro" charset="0"/>
              <a:ea typeface="Source Sans Pro" charset="0"/>
              <a:cs typeface="Source Sans Pro" charset="0"/>
            </a:endParaRPr>
          </a:p>
          <a:p>
            <a:pPr>
              <a:spcBef>
                <a:spcPts val="600"/>
              </a:spcBef>
              <a:buFont typeface="Arial" panose="020B0604020202020204" pitchFamily="34" charset="0"/>
              <a:buChar char="•"/>
            </a:pPr>
            <a:r>
              <a:rPr lang="en-US" b="1" dirty="0" smtClean="0">
                <a:latin typeface="Source Sans Pro" charset="0"/>
                <a:ea typeface="Source Sans Pro" charset="0"/>
                <a:cs typeface="Source Sans Pro" charset="0"/>
              </a:rPr>
              <a:t>Gender fluid: </a:t>
            </a:r>
            <a:r>
              <a:rPr lang="en-US" dirty="0" smtClean="0">
                <a:latin typeface="Source Sans Pro" charset="0"/>
                <a:ea typeface="Source Sans Pro" charset="0"/>
                <a:cs typeface="Source Sans Pro" charset="0"/>
              </a:rPr>
              <a:t>identity </a:t>
            </a:r>
            <a:r>
              <a:rPr lang="en-US" dirty="0">
                <a:latin typeface="Source Sans Pro" charset="0"/>
                <a:ea typeface="Source Sans Pro" charset="0"/>
                <a:cs typeface="Source Sans Pro" charset="0"/>
              </a:rPr>
              <a:t>that </a:t>
            </a:r>
            <a:r>
              <a:rPr lang="en-US" dirty="0" smtClean="0">
                <a:latin typeface="Source Sans Pro" charset="0"/>
                <a:ea typeface="Source Sans Pro" charset="0"/>
                <a:cs typeface="Source Sans Pro" charset="0"/>
              </a:rPr>
              <a:t>changes</a:t>
            </a:r>
            <a:endParaRPr lang="en-US" dirty="0">
              <a:latin typeface="Source Sans Pro" charset="0"/>
              <a:ea typeface="Source Sans Pro" charset="0"/>
              <a:cs typeface="Source Sans Pro" charset="0"/>
            </a:endParaRPr>
          </a:p>
          <a:p>
            <a:pPr>
              <a:spcBef>
                <a:spcPts val="600"/>
              </a:spcBef>
              <a:buFont typeface="Arial" panose="020B0604020202020204" pitchFamily="34" charset="0"/>
              <a:buChar char="•"/>
            </a:pPr>
            <a:r>
              <a:rPr lang="en-US" b="1" dirty="0" smtClean="0">
                <a:latin typeface="Source Sans Pro" charset="0"/>
                <a:ea typeface="Source Sans Pro" charset="0"/>
                <a:cs typeface="Source Sans Pro" charset="0"/>
              </a:rPr>
              <a:t>Genderqueer:</a:t>
            </a:r>
            <a:r>
              <a:rPr lang="en-US" dirty="0" smtClean="0">
                <a:latin typeface="Source Sans Pro" charset="0"/>
                <a:ea typeface="Source Sans Pro" charset="0"/>
                <a:cs typeface="Source Sans Pro" charset="0"/>
              </a:rPr>
              <a:t> non-conforming </a:t>
            </a:r>
            <a:r>
              <a:rPr lang="en-US" dirty="0">
                <a:latin typeface="Source Sans Pro" charset="0"/>
                <a:ea typeface="Source Sans Pro" charset="0"/>
                <a:cs typeface="Source Sans Pro" charset="0"/>
              </a:rPr>
              <a:t>in identity or expression; can be </a:t>
            </a:r>
            <a:r>
              <a:rPr lang="en-US" dirty="0" smtClean="0">
                <a:latin typeface="Source Sans Pro" charset="0"/>
                <a:ea typeface="Source Sans Pro" charset="0"/>
                <a:cs typeface="Source Sans Pro" charset="0"/>
              </a:rPr>
              <a:t>an identity </a:t>
            </a:r>
            <a:r>
              <a:rPr lang="en-US" dirty="0">
                <a:latin typeface="Source Sans Pro" charset="0"/>
                <a:ea typeface="Source Sans Pro" charset="0"/>
                <a:cs typeface="Source Sans Pro" charset="0"/>
              </a:rPr>
              <a:t>or an umbrella </a:t>
            </a:r>
            <a:r>
              <a:rPr lang="en-US" dirty="0" smtClean="0">
                <a:latin typeface="Source Sans Pro" charset="0"/>
                <a:ea typeface="Source Sans Pro" charset="0"/>
                <a:cs typeface="Source Sans Pro" charset="0"/>
              </a:rPr>
              <a:t>term</a:t>
            </a:r>
            <a:endParaRPr lang="en-US" dirty="0">
              <a:latin typeface="Source Sans Pro" charset="0"/>
              <a:ea typeface="Source Sans Pro" charset="0"/>
              <a:cs typeface="Source Sans Pro" charset="0"/>
            </a:endParaRPr>
          </a:p>
          <a:p>
            <a:pPr>
              <a:spcBef>
                <a:spcPts val="600"/>
              </a:spcBef>
              <a:buFont typeface="Arial" panose="020B0604020202020204" pitchFamily="34" charset="0"/>
              <a:buChar char="•"/>
            </a:pPr>
            <a:r>
              <a:rPr lang="en-US" b="1" dirty="0" err="1" smtClean="0">
                <a:latin typeface="Source Sans Pro" charset="0"/>
                <a:ea typeface="Source Sans Pro" charset="0"/>
                <a:cs typeface="Source Sans Pro" charset="0"/>
              </a:rPr>
              <a:t>Polygender</a:t>
            </a:r>
            <a:r>
              <a:rPr lang="en-US" b="1" dirty="0" smtClean="0">
                <a:latin typeface="Source Sans Pro" charset="0"/>
                <a:ea typeface="Source Sans Pro" charset="0"/>
                <a:cs typeface="Source Sans Pro" charset="0"/>
              </a:rPr>
              <a:t>:</a:t>
            </a:r>
            <a:r>
              <a:rPr lang="en-US" dirty="0" smtClean="0">
                <a:latin typeface="Source Sans Pro" charset="0"/>
                <a:ea typeface="Source Sans Pro" charset="0"/>
                <a:cs typeface="Source Sans Pro" charset="0"/>
              </a:rPr>
              <a:t> multiple </a:t>
            </a:r>
            <a:r>
              <a:rPr lang="en-US" dirty="0">
                <a:latin typeface="Source Sans Pro" charset="0"/>
                <a:ea typeface="Source Sans Pro" charset="0"/>
                <a:cs typeface="Source Sans Pro" charset="0"/>
              </a:rPr>
              <a:t>gender </a:t>
            </a:r>
            <a:r>
              <a:rPr lang="en-US" dirty="0" smtClean="0">
                <a:latin typeface="Source Sans Pro" charset="0"/>
                <a:ea typeface="Source Sans Pro" charset="0"/>
                <a:cs typeface="Source Sans Pro" charset="0"/>
              </a:rPr>
              <a:t>identities</a:t>
            </a:r>
            <a:endParaRPr lang="en-US" dirty="0">
              <a:latin typeface="Source Sans Pro" charset="0"/>
              <a:ea typeface="Source Sans Pro" charset="0"/>
              <a:cs typeface="Source Sans Pro" charset="0"/>
            </a:endParaRPr>
          </a:p>
          <a:p>
            <a:pPr>
              <a:spcBef>
                <a:spcPts val="600"/>
              </a:spcBef>
              <a:buFont typeface="Arial" panose="020B0604020202020204" pitchFamily="34" charset="0"/>
              <a:buChar char="•"/>
            </a:pPr>
            <a:r>
              <a:rPr lang="en-US" b="1" dirty="0" smtClean="0">
                <a:latin typeface="Source Sans Pro" charset="0"/>
                <a:ea typeface="Source Sans Pro" charset="0"/>
                <a:cs typeface="Source Sans Pro" charset="0"/>
              </a:rPr>
              <a:t>Transgender:</a:t>
            </a:r>
            <a:r>
              <a:rPr lang="en-US" dirty="0" smtClean="0">
                <a:latin typeface="Source Sans Pro" charset="0"/>
                <a:ea typeface="Source Sans Pro" charset="0"/>
                <a:cs typeface="Source Sans Pro" charset="0"/>
              </a:rPr>
              <a:t> gender identity does not match </a:t>
            </a:r>
            <a:r>
              <a:rPr lang="en-US" dirty="0">
                <a:latin typeface="Source Sans Pro" charset="0"/>
                <a:ea typeface="Source Sans Pro" charset="0"/>
                <a:cs typeface="Source Sans Pro" charset="0"/>
              </a:rPr>
              <a:t>assigned sex; can be an identity or an umbrella term</a:t>
            </a:r>
            <a:endParaRPr lang="en-US" b="1" dirty="0">
              <a:latin typeface="Source Sans Pro" charset="0"/>
              <a:ea typeface="Source Sans Pro" charset="0"/>
              <a:cs typeface="Source Sans Pro" charset="0"/>
            </a:endParaRPr>
          </a:p>
        </p:txBody>
      </p:sp>
      <p:sp>
        <p:nvSpPr>
          <p:cNvPr id="4" name="Title 1"/>
          <p:cNvSpPr>
            <a:spLocks noGrp="1"/>
          </p:cNvSpPr>
          <p:nvPr>
            <p:ph type="title"/>
          </p:nvPr>
        </p:nvSpPr>
        <p:spPr>
          <a:xfrm>
            <a:off x="457200" y="-75559"/>
            <a:ext cx="8229600" cy="1143000"/>
          </a:xfrm>
        </p:spPr>
        <p:txBody>
          <a:bodyPr>
            <a:normAutofit/>
          </a:bodyPr>
          <a:lstStyle/>
          <a:p>
            <a:r>
              <a:rPr lang="en-US" sz="5400" b="1" dirty="0" smtClean="0">
                <a:latin typeface="Source Sans Pro" charset="0"/>
                <a:ea typeface="Source Sans Pro" charset="0"/>
                <a:cs typeface="Source Sans Pro" charset="0"/>
              </a:rPr>
              <a:t>Non-Binary Identities</a:t>
            </a:r>
            <a:endParaRPr lang="en-US" sz="5400" dirty="0"/>
          </a:p>
        </p:txBody>
      </p:sp>
      <p:sp>
        <p:nvSpPr>
          <p:cNvPr id="5" name="Rectangle 4"/>
          <p:cNvSpPr/>
          <p:nvPr/>
        </p:nvSpPr>
        <p:spPr>
          <a:xfrm>
            <a:off x="272954" y="2121174"/>
            <a:ext cx="8584441" cy="1938992"/>
          </a:xfrm>
          <a:prstGeom prst="rect">
            <a:avLst/>
          </a:prstGeom>
          <a:solidFill>
            <a:schemeClr val="bg1"/>
          </a:solidFill>
        </p:spPr>
        <p:txBody>
          <a:bodyPr wrap="square">
            <a:spAutoFit/>
          </a:bodyPr>
          <a:lstStyle/>
          <a:p>
            <a:pPr>
              <a:spcBef>
                <a:spcPts val="600"/>
              </a:spcBef>
              <a:buFont typeface="Arial" panose="020B0604020202020204" pitchFamily="34" charset="0"/>
              <a:buChar char="•"/>
            </a:pPr>
            <a:r>
              <a:rPr lang="en-US" sz="4000" b="1" dirty="0">
                <a:latin typeface="Source Sans Pro" charset="0"/>
                <a:ea typeface="Source Sans Pro" charset="0"/>
                <a:cs typeface="Source Sans Pro" charset="0"/>
              </a:rPr>
              <a:t>Transgender:</a:t>
            </a:r>
            <a:r>
              <a:rPr lang="en-US" sz="4000" dirty="0">
                <a:latin typeface="Source Sans Pro" charset="0"/>
                <a:ea typeface="Source Sans Pro" charset="0"/>
                <a:cs typeface="Source Sans Pro" charset="0"/>
              </a:rPr>
              <a:t> gender identity does not match assigned sex; can be an identity or an umbrella term</a:t>
            </a:r>
            <a:endParaRPr lang="en-US" sz="4000" b="1"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999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02"/>
            <a:ext cx="8229600" cy="1143000"/>
          </a:xfrm>
        </p:spPr>
        <p:txBody>
          <a:bodyPr>
            <a:normAutofit/>
          </a:bodyPr>
          <a:lstStyle/>
          <a:p>
            <a:r>
              <a:rPr lang="en-US" sz="5400" b="1" dirty="0" err="1">
                <a:latin typeface="Source Sans Pro" charset="0"/>
                <a:ea typeface="Source Sans Pro" charset="0"/>
                <a:cs typeface="Source Sans Pro" charset="0"/>
              </a:rPr>
              <a:t>Agender</a:t>
            </a:r>
            <a:endParaRPr lang="en-US" sz="5400" dirty="0"/>
          </a:p>
        </p:txBody>
      </p:sp>
      <p:sp>
        <p:nvSpPr>
          <p:cNvPr id="3" name="Content Placeholder 2"/>
          <p:cNvSpPr>
            <a:spLocks noGrp="1"/>
          </p:cNvSpPr>
          <p:nvPr>
            <p:ph idx="1"/>
          </p:nvPr>
        </p:nvSpPr>
        <p:spPr/>
        <p:txBody>
          <a:bodyPr/>
          <a:lstStyle/>
          <a:p>
            <a:pPr marL="0" indent="0">
              <a:buNone/>
            </a:pPr>
            <a:r>
              <a:rPr lang="en-US" dirty="0">
                <a:latin typeface="Source Sans Pro" charset="0"/>
                <a:ea typeface="Source Sans Pro" charset="0"/>
                <a:cs typeface="Source Sans Pro" charset="0"/>
              </a:rPr>
              <a:t>N</a:t>
            </a:r>
            <a:r>
              <a:rPr lang="en-US" dirty="0" smtClean="0">
                <a:latin typeface="Source Sans Pro" charset="0"/>
                <a:ea typeface="Source Sans Pro" charset="0"/>
                <a:cs typeface="Source Sans Pro" charset="0"/>
              </a:rPr>
              <a:t>ot identifying with any gender; often used by individuals who do not feel connected to gender or who do not wish for to be ascribed the characteristics often connoted by a gender label</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366421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3"/>
            <a:ext cx="8229600" cy="1143000"/>
          </a:xfrm>
        </p:spPr>
        <p:txBody>
          <a:bodyPr>
            <a:normAutofit fontScale="90000"/>
          </a:bodyPr>
          <a:lstStyle/>
          <a:p>
            <a:r>
              <a:rPr lang="en-US" sz="3600" dirty="0">
                <a:latin typeface="Source Sans Pro" charset="0"/>
                <a:ea typeface="Source Sans Pro" charset="0"/>
                <a:cs typeface="Source Sans Pro" charset="0"/>
              </a:rPr>
              <a:t>Understandings of Gender Are Changing</a:t>
            </a:r>
          </a:p>
        </p:txBody>
      </p:sp>
      <p:sp>
        <p:nvSpPr>
          <p:cNvPr id="3" name="Content Placeholder 2"/>
          <p:cNvSpPr>
            <a:spLocks noGrp="1"/>
          </p:cNvSpPr>
          <p:nvPr>
            <p:ph idx="1"/>
          </p:nvPr>
        </p:nvSpPr>
        <p:spPr>
          <a:xfrm>
            <a:off x="457200" y="1968914"/>
            <a:ext cx="8229600" cy="4525963"/>
          </a:xfrm>
        </p:spPr>
        <p:txBody>
          <a:bodyPr/>
          <a:lstStyle/>
          <a:p>
            <a:pPr marL="0" indent="0">
              <a:buNone/>
            </a:pPr>
            <a:r>
              <a:rPr lang="en-US" dirty="0" smtClean="0">
                <a:latin typeface="Source Sans Pro" charset="0"/>
                <a:ea typeface="Source Sans Pro" charset="0"/>
                <a:cs typeface="Source Sans Pro" charset="0"/>
              </a:rPr>
              <a:t>Fusion poll conducted in 2015 shows that the majority of Millennials (age 18-34) see gender as a spectrum, rather than a binary.</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17872650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13"/>
            <a:ext cx="8229600" cy="1143000"/>
          </a:xfrm>
        </p:spPr>
        <p:txBody>
          <a:bodyPr>
            <a:normAutofit/>
          </a:bodyPr>
          <a:lstStyle/>
          <a:p>
            <a:r>
              <a:rPr lang="en-US" dirty="0">
                <a:latin typeface="Source Sans Pro" charset="0"/>
                <a:ea typeface="Source Sans Pro" charset="0"/>
                <a:cs typeface="Source Sans Pro" charset="0"/>
              </a:rPr>
              <a:t>Dimensions of </a:t>
            </a:r>
            <a:r>
              <a:rPr lang="en-US" dirty="0" smtClean="0">
                <a:latin typeface="Source Sans Pro" charset="0"/>
                <a:ea typeface="Source Sans Pro" charset="0"/>
                <a:cs typeface="Source Sans Pro" charset="0"/>
              </a:rPr>
              <a:t>Gender</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a:xfrm>
            <a:off x="393699" y="1047987"/>
            <a:ext cx="8489043" cy="4419600"/>
          </a:xfrm>
        </p:spPr>
        <p:txBody>
          <a:bodyPr>
            <a:normAutofit fontScale="85000" lnSpcReduction="10000"/>
          </a:bodyPr>
          <a:lstStyle/>
          <a:p>
            <a:pPr marL="0" indent="0">
              <a:spcBef>
                <a:spcPts val="0"/>
              </a:spcBef>
              <a:buNone/>
            </a:pPr>
            <a:r>
              <a:rPr lang="en-US" b="1" dirty="0">
                <a:solidFill>
                  <a:schemeClr val="bg1">
                    <a:lumMod val="85000"/>
                  </a:schemeClr>
                </a:solidFill>
                <a:latin typeface="Source Sans Pro" charset="0"/>
                <a:ea typeface="Source Sans Pro" charset="0"/>
                <a:cs typeface="Source Sans Pro" charset="0"/>
              </a:rPr>
              <a:t>Body: </a:t>
            </a:r>
            <a:r>
              <a:rPr lang="en-US" dirty="0">
                <a:solidFill>
                  <a:schemeClr val="bg1">
                    <a:lumMod val="85000"/>
                  </a:schemeClr>
                </a:solidFill>
                <a:latin typeface="Source Sans Pro" charset="0"/>
                <a:ea typeface="Source Sans Pro" charset="0"/>
                <a:cs typeface="Source Sans Pro" charset="0"/>
              </a:rPr>
              <a:t>includes our sex, as well as our experience of </a:t>
            </a:r>
            <a:r>
              <a:rPr lang="en-US" dirty="0" smtClean="0">
                <a:solidFill>
                  <a:schemeClr val="bg1">
                    <a:lumMod val="85000"/>
                  </a:schemeClr>
                </a:solidFill>
                <a:latin typeface="Source Sans Pro" charset="0"/>
                <a:ea typeface="Source Sans Pro" charset="0"/>
                <a:cs typeface="Source Sans Pro" charset="0"/>
              </a:rPr>
              <a:t>our own </a:t>
            </a:r>
            <a:r>
              <a:rPr lang="en-US" dirty="0">
                <a:solidFill>
                  <a:schemeClr val="bg1">
                    <a:lumMod val="85000"/>
                  </a:schemeClr>
                </a:solidFill>
                <a:latin typeface="Source Sans Pro" charset="0"/>
                <a:ea typeface="Source Sans Pro" charset="0"/>
                <a:cs typeface="Source Sans Pro" charset="0"/>
              </a:rPr>
              <a:t>body, how society genders our body and </a:t>
            </a:r>
            <a:r>
              <a:rPr lang="en-US" dirty="0" smtClean="0">
                <a:solidFill>
                  <a:schemeClr val="bg1">
                    <a:lumMod val="85000"/>
                  </a:schemeClr>
                </a:solidFill>
                <a:latin typeface="Source Sans Pro" charset="0"/>
                <a:ea typeface="Source Sans Pro" charset="0"/>
                <a:cs typeface="Source Sans Pro" charset="0"/>
              </a:rPr>
              <a:t>interacts with </a:t>
            </a:r>
            <a:r>
              <a:rPr lang="en-US" dirty="0">
                <a:solidFill>
                  <a:schemeClr val="bg1">
                    <a:lumMod val="85000"/>
                  </a:schemeClr>
                </a:solidFill>
                <a:latin typeface="Source Sans Pro" charset="0"/>
                <a:ea typeface="Source Sans Pro" charset="0"/>
                <a:cs typeface="Source Sans Pro" charset="0"/>
              </a:rPr>
              <a:t>us based on our </a:t>
            </a:r>
            <a:r>
              <a:rPr lang="en-US" dirty="0" smtClean="0">
                <a:solidFill>
                  <a:schemeClr val="bg1">
                    <a:lumMod val="85000"/>
                  </a:schemeClr>
                </a:solidFill>
                <a:latin typeface="Source Sans Pro" charset="0"/>
                <a:ea typeface="Source Sans Pro" charset="0"/>
                <a:cs typeface="Source Sans Pro" charset="0"/>
              </a:rPr>
              <a:t>body</a:t>
            </a:r>
          </a:p>
          <a:p>
            <a:pPr marL="0" indent="0">
              <a:spcBef>
                <a:spcPts val="0"/>
              </a:spcBef>
              <a:buNone/>
            </a:pPr>
            <a:endParaRPr lang="en-US" b="1" dirty="0">
              <a:solidFill>
                <a:schemeClr val="bg1">
                  <a:lumMod val="85000"/>
                </a:schemeClr>
              </a:solidFill>
              <a:latin typeface="Source Sans Pro" charset="0"/>
              <a:ea typeface="Source Sans Pro" charset="0"/>
              <a:cs typeface="Source Sans Pro" charset="0"/>
            </a:endParaRPr>
          </a:p>
          <a:p>
            <a:pPr marL="0" indent="0">
              <a:spcBef>
                <a:spcPts val="0"/>
              </a:spcBef>
              <a:buNone/>
            </a:pPr>
            <a:r>
              <a:rPr lang="en-US" b="1" dirty="0" smtClean="0">
                <a:solidFill>
                  <a:schemeClr val="bg1">
                    <a:lumMod val="85000"/>
                  </a:schemeClr>
                </a:solidFill>
                <a:latin typeface="Source Sans Pro" charset="0"/>
                <a:ea typeface="Source Sans Pro" charset="0"/>
                <a:cs typeface="Source Sans Pro" charset="0"/>
              </a:rPr>
              <a:t>Identity</a:t>
            </a:r>
            <a:r>
              <a:rPr lang="en-US" b="1" dirty="0">
                <a:solidFill>
                  <a:schemeClr val="bg1">
                    <a:lumMod val="85000"/>
                  </a:schemeClr>
                </a:solidFill>
                <a:latin typeface="Source Sans Pro" charset="0"/>
                <a:ea typeface="Source Sans Pro" charset="0"/>
                <a:cs typeface="Source Sans Pro" charset="0"/>
              </a:rPr>
              <a:t>: </a:t>
            </a:r>
            <a:r>
              <a:rPr lang="en-US" dirty="0">
                <a:solidFill>
                  <a:schemeClr val="bg1">
                    <a:lumMod val="85000"/>
                  </a:schemeClr>
                </a:solidFill>
                <a:latin typeface="Source Sans Pro" charset="0"/>
                <a:ea typeface="Source Sans Pro" charset="0"/>
                <a:cs typeface="Source Sans Pro" charset="0"/>
              </a:rPr>
              <a:t>our personal sense of gender, who </a:t>
            </a:r>
            <a:r>
              <a:rPr lang="en-US" dirty="0" smtClean="0">
                <a:solidFill>
                  <a:schemeClr val="bg1">
                    <a:lumMod val="85000"/>
                  </a:schemeClr>
                </a:solidFill>
                <a:latin typeface="Source Sans Pro" charset="0"/>
                <a:ea typeface="Source Sans Pro" charset="0"/>
                <a:cs typeface="Source Sans Pro" charset="0"/>
              </a:rPr>
              <a:t>we internally </a:t>
            </a:r>
            <a:r>
              <a:rPr lang="en-US" dirty="0">
                <a:solidFill>
                  <a:schemeClr val="bg1">
                    <a:lumMod val="85000"/>
                  </a:schemeClr>
                </a:solidFill>
                <a:latin typeface="Source Sans Pro" charset="0"/>
                <a:ea typeface="Source Sans Pro" charset="0"/>
                <a:cs typeface="Source Sans Pro" charset="0"/>
              </a:rPr>
              <a:t>know ourselves to </a:t>
            </a:r>
            <a:r>
              <a:rPr lang="en-US" dirty="0" smtClean="0">
                <a:solidFill>
                  <a:schemeClr val="bg1">
                    <a:lumMod val="85000"/>
                  </a:schemeClr>
                </a:solidFill>
                <a:latin typeface="Source Sans Pro" charset="0"/>
                <a:ea typeface="Source Sans Pro" charset="0"/>
                <a:cs typeface="Source Sans Pro" charset="0"/>
              </a:rPr>
              <a:t>be</a:t>
            </a:r>
          </a:p>
          <a:p>
            <a:pPr marL="0" indent="0">
              <a:spcBef>
                <a:spcPts val="0"/>
              </a:spcBef>
              <a:buNone/>
            </a:pPr>
            <a:endParaRPr lang="en-US" dirty="0" smtClean="0">
              <a:latin typeface="Source Sans Pro" charset="0"/>
              <a:ea typeface="Source Sans Pro" charset="0"/>
              <a:cs typeface="Source Sans Pro" charset="0"/>
            </a:endParaRPr>
          </a:p>
          <a:p>
            <a:pPr marL="0" indent="0">
              <a:spcBef>
                <a:spcPts val="0"/>
              </a:spcBef>
              <a:buNone/>
            </a:pPr>
            <a:r>
              <a:rPr lang="en-US" b="1" dirty="0" smtClean="0">
                <a:latin typeface="Source Sans Pro" charset="0"/>
                <a:ea typeface="Source Sans Pro" charset="0"/>
                <a:cs typeface="Source Sans Pro" charset="0"/>
              </a:rPr>
              <a:t>Expression</a:t>
            </a:r>
            <a:r>
              <a:rPr lang="en-US" dirty="0" smtClean="0">
                <a:latin typeface="Source Sans Pro" charset="0"/>
                <a:ea typeface="Source Sans Pro" charset="0"/>
                <a:cs typeface="Source Sans Pro" charset="0"/>
              </a:rPr>
              <a:t>: how we present our gender in the world and how society, culture, community, and family perceive, interact with, and try to shape our gender</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139678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063545" y="6263336"/>
            <a:ext cx="2102609" cy="5946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3402" y="6409840"/>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74" name="Line 9"/>
          <p:cNvSpPr>
            <a:spLocks noChangeShapeType="1"/>
          </p:cNvSpPr>
          <p:nvPr/>
        </p:nvSpPr>
        <p:spPr bwMode="auto">
          <a:xfrm>
            <a:off x="838200" y="3922600"/>
            <a:ext cx="7391400" cy="0"/>
          </a:xfrm>
          <a:prstGeom prst="line">
            <a:avLst/>
          </a:prstGeom>
          <a:noFill/>
          <a:ln w="76200">
            <a:solidFill>
              <a:schemeClr val="tx1"/>
            </a:solidFill>
            <a:round/>
            <a:headEnd type="triangle" w="med" len="med"/>
            <a:tailEnd type="triangle" w="med" len="med"/>
          </a:ln>
        </p:spPr>
        <p:txBody>
          <a:bodyPr lIns="91429" tIns="45714" rIns="91429" bIns="45714">
            <a:prstTxWarp prst="textNoShape">
              <a:avLst/>
            </a:prstTxWarp>
          </a:bodyPr>
          <a:lstStyle/>
          <a:p>
            <a:endParaRPr lang="en-US"/>
          </a:p>
        </p:txBody>
      </p:sp>
      <p:sp>
        <p:nvSpPr>
          <p:cNvPr id="105475" name="Text Box 13"/>
          <p:cNvSpPr txBox="1">
            <a:spLocks noChangeArrowheads="1"/>
          </p:cNvSpPr>
          <p:nvPr/>
        </p:nvSpPr>
        <p:spPr bwMode="auto">
          <a:xfrm>
            <a:off x="76200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Boy</a:t>
            </a:r>
          </a:p>
        </p:txBody>
      </p:sp>
      <p:sp>
        <p:nvSpPr>
          <p:cNvPr id="105476" name="Text Box 14"/>
          <p:cNvSpPr txBox="1">
            <a:spLocks noChangeArrowheads="1"/>
          </p:cNvSpPr>
          <p:nvPr/>
        </p:nvSpPr>
        <p:spPr bwMode="auto">
          <a:xfrm>
            <a:off x="5334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Girl</a:t>
            </a:r>
          </a:p>
        </p:txBody>
      </p:sp>
      <p:sp>
        <p:nvSpPr>
          <p:cNvPr id="105480" name="Text Box 14"/>
          <p:cNvSpPr txBox="1">
            <a:spLocks noChangeArrowheads="1"/>
          </p:cNvSpPr>
          <p:nvPr/>
        </p:nvSpPr>
        <p:spPr bwMode="auto">
          <a:xfrm>
            <a:off x="1434181" y="5894867"/>
            <a:ext cx="990600" cy="369888"/>
          </a:xfrm>
          <a:prstGeom prst="rect">
            <a:avLst/>
          </a:prstGeom>
          <a:noFill/>
          <a:ln w="9525">
            <a:noFill/>
            <a:miter lim="800000"/>
            <a:headEnd/>
            <a:tailEnd/>
          </a:ln>
        </p:spPr>
        <p:txBody>
          <a:bodyPr lIns="91429" tIns="45714" rIns="91429" bIns="45714">
            <a:prstTxWarp prst="textNoShape">
              <a:avLst/>
            </a:prstTxWarp>
            <a:spAutoFit/>
          </a:bodyPr>
          <a:lstStyle/>
          <a:p>
            <a:pPr algn="r">
              <a:spcBef>
                <a:spcPct val="50000"/>
              </a:spcBef>
            </a:pPr>
            <a:r>
              <a:rPr lang="en-US" dirty="0">
                <a:solidFill>
                  <a:srgbClr val="660066"/>
                </a:solidFill>
                <a:latin typeface="Source Sans Pro" charset="0"/>
                <a:ea typeface="Source Sans Pro" charset="0"/>
                <a:cs typeface="Source Sans Pro" charset="0"/>
              </a:rPr>
              <a:t>Girl</a:t>
            </a:r>
          </a:p>
        </p:txBody>
      </p:sp>
      <p:sp>
        <p:nvSpPr>
          <p:cNvPr id="12" name="TextBox 11"/>
          <p:cNvSpPr txBox="1"/>
          <p:nvPr/>
        </p:nvSpPr>
        <p:spPr>
          <a:xfrm>
            <a:off x="6195400" y="5004726"/>
            <a:ext cx="2948600" cy="1754327"/>
          </a:xfrm>
          <a:prstGeom prst="rect">
            <a:avLst/>
          </a:prstGeom>
          <a:noFill/>
        </p:spPr>
        <p:txBody>
          <a:bodyPr wrap="square" rtlCol="0">
            <a:spAutoFit/>
          </a:bodyPr>
          <a:lstStyle/>
          <a:p>
            <a:pPr>
              <a:buFont typeface="Wingdings" charset="2"/>
              <a:buChar char=""/>
            </a:pPr>
            <a:r>
              <a:rPr lang="en-US" sz="3600" dirty="0"/>
              <a:t> Body</a:t>
            </a:r>
          </a:p>
          <a:p>
            <a:endParaRPr lang="en-US" sz="3600" dirty="0">
              <a:solidFill>
                <a:srgbClr val="660066"/>
              </a:solidFill>
            </a:endParaRPr>
          </a:p>
          <a:p>
            <a:pPr>
              <a:buFont typeface="Wingdings" charset="2"/>
              <a:buChar char=""/>
            </a:pPr>
            <a:endParaRPr lang="en-US" sz="3600" dirty="0">
              <a:solidFill>
                <a:schemeClr val="accent2"/>
              </a:solidFill>
            </a:endParaRPr>
          </a:p>
        </p:txBody>
      </p:sp>
      <p:sp>
        <p:nvSpPr>
          <p:cNvPr id="13" name="Rectangle 12"/>
          <p:cNvSpPr/>
          <p:nvPr/>
        </p:nvSpPr>
        <p:spPr>
          <a:xfrm>
            <a:off x="6310841" y="4927745"/>
            <a:ext cx="544164" cy="707886"/>
          </a:xfrm>
          <a:prstGeom prst="rect">
            <a:avLst/>
          </a:prstGeom>
        </p:spPr>
        <p:txBody>
          <a:bodyPr wrap="square">
            <a:spAutoFit/>
          </a:bodyPr>
          <a:lstStyle/>
          <a:p>
            <a:r>
              <a:rPr lang="en-US" sz="4000" dirty="0">
                <a:latin typeface="Zapf Dingbats"/>
                <a:ea typeface="Zapf Dingbats"/>
                <a:cs typeface="Zapf Dingbats"/>
              </a:rPr>
              <a:t>4</a:t>
            </a:r>
          </a:p>
        </p:txBody>
      </p:sp>
      <p:sp>
        <p:nvSpPr>
          <p:cNvPr id="31" name="TextBox 30"/>
          <p:cNvSpPr txBox="1"/>
          <p:nvPr/>
        </p:nvSpPr>
        <p:spPr>
          <a:xfrm>
            <a:off x="6233833" y="5531566"/>
            <a:ext cx="2948600" cy="646331"/>
          </a:xfrm>
          <a:prstGeom prst="rect">
            <a:avLst/>
          </a:prstGeom>
          <a:noFill/>
        </p:spPr>
        <p:txBody>
          <a:bodyPr wrap="square" rtlCol="0">
            <a:spAutoFit/>
          </a:bodyPr>
          <a:lstStyle/>
          <a:p>
            <a:endParaRPr lang="en-US" sz="3600" dirty="0">
              <a:solidFill>
                <a:srgbClr val="C0504D"/>
              </a:solidFill>
            </a:endParaRPr>
          </a:p>
        </p:txBody>
      </p:sp>
      <p:sp>
        <p:nvSpPr>
          <p:cNvPr id="18" name="Oval 17"/>
          <p:cNvSpPr/>
          <p:nvPr/>
        </p:nvSpPr>
        <p:spPr>
          <a:xfrm>
            <a:off x="7423628" y="1661264"/>
            <a:ext cx="347133" cy="4572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32902" y="5573831"/>
            <a:ext cx="347133" cy="4572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0"/>
          <p:cNvSpPr txBox="1">
            <a:spLocks noChangeArrowheads="1"/>
          </p:cNvSpPr>
          <p:nvPr/>
        </p:nvSpPr>
        <p:spPr bwMode="auto">
          <a:xfrm>
            <a:off x="5861279" y="4543073"/>
            <a:ext cx="3044608" cy="461653"/>
          </a:xfrm>
          <a:prstGeom prst="rect">
            <a:avLst/>
          </a:prstGeom>
          <a:noFill/>
          <a:ln w="38100">
            <a:noFill/>
            <a:miter lim="800000"/>
            <a:headEnd/>
            <a:tailEnd/>
          </a:ln>
        </p:spPr>
        <p:txBody>
          <a:bodyPr wrap="square" lIns="91429" tIns="45714" rIns="91429" bIns="45714">
            <a:prstTxWarp prst="textNoShape">
              <a:avLst/>
            </a:prstTxWarp>
            <a:spAutoFit/>
          </a:bodyPr>
          <a:lstStyle/>
          <a:p>
            <a:r>
              <a:rPr lang="en-US" sz="2400" b="1" u="sng" dirty="0"/>
              <a:t>Dimensions of Gender</a:t>
            </a:r>
          </a:p>
        </p:txBody>
      </p:sp>
      <p:sp>
        <p:nvSpPr>
          <p:cNvPr id="44" name="Text Box 14"/>
          <p:cNvSpPr txBox="1">
            <a:spLocks noChangeArrowheads="1"/>
          </p:cNvSpPr>
          <p:nvPr/>
        </p:nvSpPr>
        <p:spPr bwMode="auto">
          <a:xfrm>
            <a:off x="6976157" y="1306963"/>
            <a:ext cx="712998" cy="369888"/>
          </a:xfrm>
          <a:prstGeom prst="rect">
            <a:avLst/>
          </a:prstGeom>
          <a:noFill/>
          <a:ln w="9525">
            <a:noFill/>
            <a:miter lim="800000"/>
            <a:headEnd/>
            <a:tailEnd/>
          </a:ln>
        </p:spPr>
        <p:txBody>
          <a:bodyPr wrap="square" lIns="91429" tIns="45714" rIns="91429" bIns="45714">
            <a:prstTxWarp prst="textNoShape">
              <a:avLst/>
            </a:prstTxWarp>
            <a:spAutoFit/>
          </a:bodyPr>
          <a:lstStyle/>
          <a:p>
            <a:pPr>
              <a:spcBef>
                <a:spcPct val="50000"/>
              </a:spcBef>
            </a:pPr>
            <a:r>
              <a:rPr lang="en-US" dirty="0">
                <a:solidFill>
                  <a:srgbClr val="660066"/>
                </a:solidFill>
                <a:latin typeface="Source Sans Pro" charset="0"/>
                <a:ea typeface="Source Sans Pro" charset="0"/>
                <a:cs typeface="Source Sans Pro" charset="0"/>
              </a:rPr>
              <a:t>Boy</a:t>
            </a:r>
          </a:p>
        </p:txBody>
      </p:sp>
      <p:sp>
        <p:nvSpPr>
          <p:cNvPr id="20" name="Line 12"/>
          <p:cNvSpPr>
            <a:spLocks noChangeShapeType="1"/>
          </p:cNvSpPr>
          <p:nvPr/>
        </p:nvSpPr>
        <p:spPr bwMode="auto">
          <a:xfrm flipV="1">
            <a:off x="4534710" y="1176981"/>
            <a:ext cx="58366" cy="5335850"/>
          </a:xfrm>
          <a:prstGeom prst="line">
            <a:avLst/>
          </a:prstGeom>
          <a:noFill/>
          <a:ln w="76200">
            <a:solidFill>
              <a:schemeClr val="accent2"/>
            </a:solidFill>
            <a:round/>
            <a:headEnd type="triangle" w="med" len="med"/>
            <a:tailEnd type="triangle" w="med" len="med"/>
          </a:ln>
        </p:spPr>
        <p:txBody>
          <a:bodyPr lIns="91429" tIns="45714" rIns="91429" bIns="45714">
            <a:prstTxWarp prst="textNoShape">
              <a:avLst/>
            </a:prstTxWarp>
          </a:bodyPr>
          <a:lstStyle/>
          <a:p>
            <a:endParaRPr lang="en-US"/>
          </a:p>
        </p:txBody>
      </p:sp>
      <p:sp>
        <p:nvSpPr>
          <p:cNvPr id="26" name="TextBox 25"/>
          <p:cNvSpPr txBox="1"/>
          <p:nvPr/>
        </p:nvSpPr>
        <p:spPr>
          <a:xfrm>
            <a:off x="6191853" y="4996385"/>
            <a:ext cx="2948600" cy="1754327"/>
          </a:xfrm>
          <a:prstGeom prst="rect">
            <a:avLst/>
          </a:prstGeom>
          <a:noFill/>
        </p:spPr>
        <p:txBody>
          <a:bodyPr wrap="square" rtlCol="0">
            <a:spAutoFit/>
          </a:bodyPr>
          <a:lstStyle/>
          <a:p>
            <a:endParaRPr lang="en-US" sz="3600" dirty="0"/>
          </a:p>
          <a:p>
            <a:pPr>
              <a:buFont typeface="Wingdings" charset="2"/>
              <a:buChar char=""/>
            </a:pPr>
            <a:r>
              <a:rPr lang="en-US" sz="3600" dirty="0">
                <a:solidFill>
                  <a:schemeClr val="accent2"/>
                </a:solidFill>
              </a:rPr>
              <a:t> </a:t>
            </a:r>
            <a:r>
              <a:rPr lang="en-US" sz="3600" dirty="0">
                <a:solidFill>
                  <a:schemeClr val="accent2"/>
                </a:solidFill>
                <a:latin typeface="Source Sans Pro" charset="0"/>
                <a:ea typeface="Source Sans Pro" charset="0"/>
                <a:cs typeface="Source Sans Pro" charset="0"/>
              </a:rPr>
              <a:t>Identity</a:t>
            </a:r>
          </a:p>
          <a:p>
            <a:endParaRPr lang="en-US" sz="3600" dirty="0">
              <a:noFill/>
            </a:endParaRPr>
          </a:p>
        </p:txBody>
      </p:sp>
      <p:sp>
        <p:nvSpPr>
          <p:cNvPr id="27" name="Rectangle 26"/>
          <p:cNvSpPr/>
          <p:nvPr/>
        </p:nvSpPr>
        <p:spPr>
          <a:xfrm>
            <a:off x="6293501" y="5414863"/>
            <a:ext cx="544164" cy="707886"/>
          </a:xfrm>
          <a:prstGeom prst="rect">
            <a:avLst/>
          </a:prstGeom>
        </p:spPr>
        <p:txBody>
          <a:bodyPr wrap="square">
            <a:spAutoFit/>
          </a:bodyPr>
          <a:lstStyle/>
          <a:p>
            <a:r>
              <a:rPr lang="en-US" sz="4000" dirty="0">
                <a:latin typeface="Zapf Dingbats"/>
                <a:ea typeface="Zapf Dingbats"/>
                <a:cs typeface="Zapf Dingbats"/>
              </a:rPr>
              <a:t>4</a:t>
            </a:r>
          </a:p>
        </p:txBody>
      </p:sp>
    </p:spTree>
    <p:extLst>
      <p:ext uri="{BB962C8B-B14F-4D97-AF65-F5344CB8AC3E}">
        <p14:creationId xmlns:p14="http://schemas.microsoft.com/office/powerpoint/2010/main" val="1913616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300"/>
            <a:ext cx="9144000" cy="6103938"/>
          </a:xfrm>
          <a:prstGeom prst="rect">
            <a:avLst/>
          </a:prstGeom>
        </p:spPr>
      </p:pic>
    </p:spTree>
    <p:extLst>
      <p:ext uri="{BB962C8B-B14F-4D97-AF65-F5344CB8AC3E}">
        <p14:creationId xmlns:p14="http://schemas.microsoft.com/office/powerpoint/2010/main" val="176028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3"/>
          <p:cNvSpPr>
            <a:spLocks noChangeShapeType="1"/>
          </p:cNvSpPr>
          <p:nvPr/>
        </p:nvSpPr>
        <p:spPr bwMode="auto">
          <a:xfrm rot="5400000">
            <a:off x="2661589" y="798569"/>
            <a:ext cx="4054757" cy="6057567"/>
          </a:xfrm>
          <a:prstGeom prst="line">
            <a:avLst/>
          </a:prstGeom>
          <a:noFill/>
          <a:ln w="76200">
            <a:solidFill>
              <a:srgbClr val="660066"/>
            </a:solidFill>
            <a:round/>
            <a:headEnd type="triangle" w="med" len="med"/>
            <a:tailEnd type="triangle" w="med" len="med"/>
          </a:ln>
        </p:spPr>
        <p:txBody>
          <a:bodyPr lIns="91429" tIns="45714" rIns="91429" bIns="45714">
            <a:prstTxWarp prst="textNoShape">
              <a:avLst/>
            </a:prstTxWarp>
          </a:bodyPr>
          <a:lstStyle/>
          <a:p>
            <a:endParaRPr lang="en-US"/>
          </a:p>
        </p:txBody>
      </p:sp>
      <p:sp>
        <p:nvSpPr>
          <p:cNvPr id="32" name="Rectangle 31"/>
          <p:cNvSpPr/>
          <p:nvPr/>
        </p:nvSpPr>
        <p:spPr>
          <a:xfrm>
            <a:off x="7063545" y="6263336"/>
            <a:ext cx="2102609" cy="5946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3402" y="6409840"/>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74" name="Line 9"/>
          <p:cNvSpPr>
            <a:spLocks noChangeShapeType="1"/>
          </p:cNvSpPr>
          <p:nvPr/>
        </p:nvSpPr>
        <p:spPr bwMode="auto">
          <a:xfrm>
            <a:off x="838200" y="3922600"/>
            <a:ext cx="7391400" cy="0"/>
          </a:xfrm>
          <a:prstGeom prst="line">
            <a:avLst/>
          </a:prstGeom>
          <a:noFill/>
          <a:ln w="76200">
            <a:solidFill>
              <a:schemeClr val="tx1"/>
            </a:solidFill>
            <a:round/>
            <a:headEnd type="triangle" w="med" len="med"/>
            <a:tailEnd type="triangle" w="med" len="med"/>
          </a:ln>
        </p:spPr>
        <p:txBody>
          <a:bodyPr lIns="91429" tIns="45714" rIns="91429" bIns="45714">
            <a:prstTxWarp prst="textNoShape">
              <a:avLst/>
            </a:prstTxWarp>
          </a:bodyPr>
          <a:lstStyle/>
          <a:p>
            <a:endParaRPr lang="en-US"/>
          </a:p>
        </p:txBody>
      </p:sp>
      <p:sp>
        <p:nvSpPr>
          <p:cNvPr id="105475" name="Text Box 13"/>
          <p:cNvSpPr txBox="1">
            <a:spLocks noChangeArrowheads="1"/>
          </p:cNvSpPr>
          <p:nvPr/>
        </p:nvSpPr>
        <p:spPr bwMode="auto">
          <a:xfrm>
            <a:off x="76200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t>Boy</a:t>
            </a:r>
          </a:p>
        </p:txBody>
      </p:sp>
      <p:sp>
        <p:nvSpPr>
          <p:cNvPr id="105476" name="Text Box 14"/>
          <p:cNvSpPr txBox="1">
            <a:spLocks noChangeArrowheads="1"/>
          </p:cNvSpPr>
          <p:nvPr/>
        </p:nvSpPr>
        <p:spPr bwMode="auto">
          <a:xfrm>
            <a:off x="5334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t>Girl</a:t>
            </a:r>
          </a:p>
        </p:txBody>
      </p:sp>
      <p:sp>
        <p:nvSpPr>
          <p:cNvPr id="105480" name="Text Box 14"/>
          <p:cNvSpPr txBox="1">
            <a:spLocks noChangeArrowheads="1"/>
          </p:cNvSpPr>
          <p:nvPr/>
        </p:nvSpPr>
        <p:spPr bwMode="auto">
          <a:xfrm>
            <a:off x="1434181" y="5894867"/>
            <a:ext cx="990600" cy="369888"/>
          </a:xfrm>
          <a:prstGeom prst="rect">
            <a:avLst/>
          </a:prstGeom>
          <a:noFill/>
          <a:ln w="9525">
            <a:noFill/>
            <a:miter lim="800000"/>
            <a:headEnd/>
            <a:tailEnd/>
          </a:ln>
        </p:spPr>
        <p:txBody>
          <a:bodyPr lIns="91429" tIns="45714" rIns="91429" bIns="45714">
            <a:prstTxWarp prst="textNoShape">
              <a:avLst/>
            </a:prstTxWarp>
            <a:spAutoFit/>
          </a:bodyPr>
          <a:lstStyle/>
          <a:p>
            <a:pPr algn="r">
              <a:spcBef>
                <a:spcPct val="50000"/>
              </a:spcBef>
            </a:pPr>
            <a:r>
              <a:rPr lang="en-US" dirty="0">
                <a:solidFill>
                  <a:srgbClr val="660066"/>
                </a:solidFill>
              </a:rPr>
              <a:t>Girl</a:t>
            </a:r>
          </a:p>
        </p:txBody>
      </p:sp>
      <p:sp>
        <p:nvSpPr>
          <p:cNvPr id="12" name="TextBox 11"/>
          <p:cNvSpPr txBox="1"/>
          <p:nvPr/>
        </p:nvSpPr>
        <p:spPr>
          <a:xfrm>
            <a:off x="6195400" y="5004726"/>
            <a:ext cx="2948600" cy="1754327"/>
          </a:xfrm>
          <a:prstGeom prst="rect">
            <a:avLst/>
          </a:prstGeom>
          <a:noFill/>
        </p:spPr>
        <p:txBody>
          <a:bodyPr wrap="square" rtlCol="0">
            <a:spAutoFit/>
          </a:bodyPr>
          <a:lstStyle/>
          <a:p>
            <a:pPr>
              <a:buFont typeface="Wingdings" charset="2"/>
              <a:buChar char=""/>
            </a:pPr>
            <a:r>
              <a:rPr lang="en-US" sz="3600" dirty="0"/>
              <a:t> Body</a:t>
            </a:r>
          </a:p>
          <a:p>
            <a:endParaRPr lang="en-US" sz="3600" dirty="0">
              <a:solidFill>
                <a:srgbClr val="660066"/>
              </a:solidFill>
            </a:endParaRPr>
          </a:p>
          <a:p>
            <a:pPr>
              <a:buFont typeface="Wingdings" charset="2"/>
              <a:buChar char=""/>
            </a:pPr>
            <a:endParaRPr lang="en-US" sz="3600" dirty="0">
              <a:solidFill>
                <a:schemeClr val="accent2"/>
              </a:solidFill>
            </a:endParaRPr>
          </a:p>
        </p:txBody>
      </p:sp>
      <p:sp>
        <p:nvSpPr>
          <p:cNvPr id="31" name="TextBox 30"/>
          <p:cNvSpPr txBox="1"/>
          <p:nvPr/>
        </p:nvSpPr>
        <p:spPr>
          <a:xfrm>
            <a:off x="6233833" y="5531566"/>
            <a:ext cx="2948600" cy="646331"/>
          </a:xfrm>
          <a:prstGeom prst="rect">
            <a:avLst/>
          </a:prstGeom>
          <a:noFill/>
        </p:spPr>
        <p:txBody>
          <a:bodyPr wrap="square" rtlCol="0">
            <a:spAutoFit/>
          </a:bodyPr>
          <a:lstStyle/>
          <a:p>
            <a:endParaRPr lang="en-US" sz="3600" dirty="0">
              <a:solidFill>
                <a:srgbClr val="C0504D"/>
              </a:solidFill>
            </a:endParaRPr>
          </a:p>
        </p:txBody>
      </p:sp>
      <p:sp>
        <p:nvSpPr>
          <p:cNvPr id="18" name="Oval 17"/>
          <p:cNvSpPr/>
          <p:nvPr/>
        </p:nvSpPr>
        <p:spPr>
          <a:xfrm>
            <a:off x="7423628" y="1661264"/>
            <a:ext cx="347133" cy="4572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32902" y="5573831"/>
            <a:ext cx="347133" cy="457200"/>
          </a:xfrm>
          <a:prstGeom prst="ellipse">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0"/>
          <p:cNvSpPr txBox="1">
            <a:spLocks noChangeArrowheads="1"/>
          </p:cNvSpPr>
          <p:nvPr/>
        </p:nvSpPr>
        <p:spPr bwMode="auto">
          <a:xfrm>
            <a:off x="5861279" y="4543073"/>
            <a:ext cx="3146534" cy="461653"/>
          </a:xfrm>
          <a:prstGeom prst="rect">
            <a:avLst/>
          </a:prstGeom>
          <a:noFill/>
          <a:ln w="38100">
            <a:noFill/>
            <a:miter lim="800000"/>
            <a:headEnd/>
            <a:tailEnd/>
          </a:ln>
        </p:spPr>
        <p:txBody>
          <a:bodyPr wrap="square" lIns="91429" tIns="45714" rIns="91429" bIns="45714">
            <a:prstTxWarp prst="textNoShape">
              <a:avLst/>
            </a:prstTxWarp>
            <a:spAutoFit/>
          </a:bodyPr>
          <a:lstStyle/>
          <a:p>
            <a:r>
              <a:rPr lang="en-US" sz="2400" b="1" u="sng" dirty="0">
                <a:latin typeface="Source Sans Pro" charset="0"/>
                <a:ea typeface="Source Sans Pro" charset="0"/>
                <a:cs typeface="Source Sans Pro" charset="0"/>
              </a:rPr>
              <a:t>Dimensions of Gender</a:t>
            </a:r>
          </a:p>
        </p:txBody>
      </p:sp>
      <p:sp>
        <p:nvSpPr>
          <p:cNvPr id="44" name="Text Box 14"/>
          <p:cNvSpPr txBox="1">
            <a:spLocks noChangeArrowheads="1"/>
          </p:cNvSpPr>
          <p:nvPr/>
        </p:nvSpPr>
        <p:spPr bwMode="auto">
          <a:xfrm>
            <a:off x="6976157" y="1306963"/>
            <a:ext cx="712998" cy="369888"/>
          </a:xfrm>
          <a:prstGeom prst="rect">
            <a:avLst/>
          </a:prstGeom>
          <a:noFill/>
          <a:ln w="9525">
            <a:noFill/>
            <a:miter lim="800000"/>
            <a:headEnd/>
            <a:tailEnd/>
          </a:ln>
        </p:spPr>
        <p:txBody>
          <a:bodyPr wrap="square" lIns="91429" tIns="45714" rIns="91429" bIns="45714">
            <a:prstTxWarp prst="textNoShape">
              <a:avLst/>
            </a:prstTxWarp>
            <a:spAutoFit/>
          </a:bodyPr>
          <a:lstStyle/>
          <a:p>
            <a:pPr>
              <a:spcBef>
                <a:spcPct val="50000"/>
              </a:spcBef>
            </a:pPr>
            <a:r>
              <a:rPr lang="en-US" dirty="0">
                <a:solidFill>
                  <a:srgbClr val="660066"/>
                </a:solidFill>
              </a:rPr>
              <a:t>Boy</a:t>
            </a:r>
          </a:p>
        </p:txBody>
      </p:sp>
      <p:sp>
        <p:nvSpPr>
          <p:cNvPr id="20" name="Line 12"/>
          <p:cNvSpPr>
            <a:spLocks noChangeShapeType="1"/>
          </p:cNvSpPr>
          <p:nvPr/>
        </p:nvSpPr>
        <p:spPr bwMode="auto">
          <a:xfrm flipV="1">
            <a:off x="4534710" y="1176981"/>
            <a:ext cx="58366" cy="5335850"/>
          </a:xfrm>
          <a:prstGeom prst="line">
            <a:avLst/>
          </a:prstGeom>
          <a:noFill/>
          <a:ln w="76200">
            <a:solidFill>
              <a:schemeClr val="accent2"/>
            </a:solidFill>
            <a:round/>
            <a:headEnd type="triangle" w="med" len="med"/>
            <a:tailEnd type="triangle" w="med" len="med"/>
          </a:ln>
        </p:spPr>
        <p:txBody>
          <a:bodyPr lIns="91429" tIns="45714" rIns="91429" bIns="45714">
            <a:prstTxWarp prst="textNoShape">
              <a:avLst/>
            </a:prstTxWarp>
          </a:bodyPr>
          <a:lstStyle/>
          <a:p>
            <a:endParaRPr lang="en-US"/>
          </a:p>
        </p:txBody>
      </p:sp>
      <p:sp>
        <p:nvSpPr>
          <p:cNvPr id="22" name="TextBox 21"/>
          <p:cNvSpPr txBox="1"/>
          <p:nvPr/>
        </p:nvSpPr>
        <p:spPr>
          <a:xfrm>
            <a:off x="6195400" y="5531566"/>
            <a:ext cx="2608966" cy="1754326"/>
          </a:xfrm>
          <a:prstGeom prst="rect">
            <a:avLst/>
          </a:prstGeom>
          <a:noFill/>
        </p:spPr>
        <p:txBody>
          <a:bodyPr wrap="square" rtlCol="0">
            <a:spAutoFit/>
          </a:bodyPr>
          <a:lstStyle/>
          <a:p>
            <a:endParaRPr lang="en-US" sz="3600" dirty="0" smtClean="0">
              <a:latin typeface="Source Sans Pro" charset="0"/>
              <a:ea typeface="Source Sans Pro" charset="0"/>
              <a:cs typeface="Source Sans Pro" charset="0"/>
            </a:endParaRPr>
          </a:p>
          <a:p>
            <a:pPr>
              <a:buFont typeface="Wingdings" charset="2"/>
              <a:buChar char=""/>
            </a:pPr>
            <a:r>
              <a:rPr lang="en-US" sz="3600" dirty="0" smtClean="0">
                <a:solidFill>
                  <a:schemeClr val="accent2"/>
                </a:solidFill>
              </a:rPr>
              <a:t> </a:t>
            </a:r>
            <a:r>
              <a:rPr lang="en-US" sz="3600" dirty="0" smtClean="0">
                <a:solidFill>
                  <a:schemeClr val="accent2"/>
                </a:solidFill>
                <a:latin typeface="Source Sans Pro" charset="0"/>
                <a:ea typeface="Source Sans Pro" charset="0"/>
                <a:cs typeface="Source Sans Pro" charset="0"/>
              </a:rPr>
              <a:t>Identity</a:t>
            </a:r>
          </a:p>
          <a:p>
            <a:endParaRPr lang="en-US" sz="3600" dirty="0">
              <a:noFill/>
            </a:endParaRPr>
          </a:p>
        </p:txBody>
      </p:sp>
    </p:spTree>
    <p:extLst>
      <p:ext uri="{BB962C8B-B14F-4D97-AF65-F5344CB8AC3E}">
        <p14:creationId xmlns:p14="http://schemas.microsoft.com/office/powerpoint/2010/main" val="2121027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5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5480" grpId="0"/>
      <p:bldP spid="18" grpId="0" animBg="1"/>
      <p:bldP spid="19"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600"/>
            <a:ext cx="8229600" cy="2398486"/>
          </a:xfrm>
        </p:spPr>
        <p:txBody>
          <a:bodyPr>
            <a:normAutofit/>
          </a:bodyPr>
          <a:lstStyle/>
          <a:p>
            <a:r>
              <a:rPr lang="en-US" dirty="0" smtClean="0">
                <a:latin typeface="Source Sans Pro" charset="0"/>
                <a:ea typeface="Source Sans Pro" charset="0"/>
                <a:cs typeface="Source Sans Pro" charset="0"/>
              </a:rPr>
              <a:t>Throughout time and from one culture to another, gender norms constantly are changing </a:t>
            </a:r>
            <a:endParaRPr lang="en-US"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9215327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55754" y="567457"/>
            <a:ext cx="8541978" cy="4061370"/>
          </a:xfrm>
          <a:prstGeom prst="rect">
            <a:avLst/>
          </a:prstGeom>
        </p:spPr>
      </p:pic>
      <p:sp>
        <p:nvSpPr>
          <p:cNvPr id="4" name="TextBox 3"/>
          <p:cNvSpPr txBox="1"/>
          <p:nvPr/>
        </p:nvSpPr>
        <p:spPr>
          <a:xfrm>
            <a:off x="4498238" y="1271019"/>
            <a:ext cx="4523995" cy="4154983"/>
          </a:xfrm>
          <a:prstGeom prst="rect">
            <a:avLst/>
          </a:prstGeom>
          <a:noFill/>
        </p:spPr>
        <p:txBody>
          <a:bodyPr wrap="square" lIns="91429" tIns="45714" rIns="91429" bIns="45714" rtlCol="0">
            <a:spAutoFit/>
          </a:bodyPr>
          <a:lstStyle/>
          <a:p>
            <a:pPr algn="ctr"/>
            <a:r>
              <a:rPr lang="en-US" sz="6600" dirty="0"/>
              <a:t>How about women or girls with tattoos?</a:t>
            </a:r>
          </a:p>
        </p:txBody>
      </p:sp>
      <p:pic>
        <p:nvPicPr>
          <p:cNvPr id="6" name="Picture 5"/>
          <p:cNvPicPr>
            <a:picLocks/>
          </p:cNvPicPr>
          <p:nvPr/>
        </p:nvPicPr>
        <p:blipFill>
          <a:blip r:embed="rId4"/>
          <a:stretch>
            <a:fillRect/>
          </a:stretch>
        </p:blipFill>
        <p:spPr>
          <a:xfrm>
            <a:off x="4690648" y="567457"/>
            <a:ext cx="4453353" cy="4899488"/>
          </a:xfrm>
          <a:prstGeom prst="rect">
            <a:avLst/>
          </a:prstGeom>
        </p:spPr>
      </p:pic>
      <p:sp>
        <p:nvSpPr>
          <p:cNvPr id="7" name="Title 1"/>
          <p:cNvSpPr txBox="1">
            <a:spLocks/>
          </p:cNvSpPr>
          <p:nvPr/>
        </p:nvSpPr>
        <p:spPr>
          <a:xfrm>
            <a:off x="0" y="4628829"/>
            <a:ext cx="9144000" cy="1470025"/>
          </a:xfrm>
          <a:prstGeom prst="rect">
            <a:avLst/>
          </a:prstGeom>
          <a:solidFill>
            <a:schemeClr val="tx1"/>
          </a:solidFill>
        </p:spPr>
        <p:txBody>
          <a:bodyPr lIns="91429" tIns="45714" rIns="91429" bIns="45714">
            <a:normAutofit/>
          </a:bodyPr>
          <a:lstStyle/>
          <a:p>
            <a:pPr algn="ctr" defTabSz="914290" fontAlgn="base">
              <a:spcBef>
                <a:spcPct val="0"/>
              </a:spcBef>
              <a:spcAft>
                <a:spcPct val="0"/>
              </a:spcAft>
              <a:defRPr/>
            </a:pPr>
            <a:r>
              <a:rPr lang="en-US" sz="4400" b="1" kern="0" dirty="0">
                <a:solidFill>
                  <a:srgbClr val="FFFF00"/>
                </a:solidFill>
                <a:latin typeface="Source Sans Pro" charset="0"/>
                <a:ea typeface="Source Sans Pro" charset="0"/>
                <a:cs typeface="Source Sans Pro" charset="0"/>
              </a:rPr>
              <a:t>Norms around gender expression change over time!</a:t>
            </a:r>
          </a:p>
        </p:txBody>
      </p:sp>
    </p:spTree>
    <p:extLst>
      <p:ext uri="{BB962C8B-B14F-4D97-AF65-F5344CB8AC3E}">
        <p14:creationId xmlns:p14="http://schemas.microsoft.com/office/powerpoint/2010/main" val="6533562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168747"/>
            <a:ext cx="8229600" cy="6056564"/>
          </a:xfrm>
        </p:spPr>
        <p:txBody>
          <a:bodyPr>
            <a:noAutofit/>
          </a:bodyPr>
          <a:lstStyle/>
          <a:p>
            <a:r>
              <a:rPr lang="en-US" sz="9600" b="1" dirty="0">
                <a:latin typeface="Source Sans Pro" charset="0"/>
                <a:ea typeface="Source Sans Pro" charset="0"/>
                <a:cs typeface="Source Sans Pro" charset="0"/>
              </a:rPr>
              <a:t>Patterns </a:t>
            </a:r>
            <a:br>
              <a:rPr lang="en-US" sz="9600" b="1" dirty="0">
                <a:latin typeface="Source Sans Pro" charset="0"/>
                <a:ea typeface="Source Sans Pro" charset="0"/>
                <a:cs typeface="Source Sans Pro" charset="0"/>
              </a:rPr>
            </a:br>
            <a:endParaRPr lang="en-US" sz="9600" dirty="0">
              <a:latin typeface="Source Sans Pro" charset="0"/>
              <a:ea typeface="Source Sans Pro" charset="0"/>
              <a:cs typeface="Source Sans Pro" charset="0"/>
            </a:endParaRPr>
          </a:p>
        </p:txBody>
      </p:sp>
      <p:sp>
        <p:nvSpPr>
          <p:cNvPr id="3" name="Title 1"/>
          <p:cNvSpPr txBox="1">
            <a:spLocks/>
          </p:cNvSpPr>
          <p:nvPr/>
        </p:nvSpPr>
        <p:spPr>
          <a:xfrm>
            <a:off x="457206" y="568531"/>
            <a:ext cx="8229600" cy="6056564"/>
          </a:xfrm>
          <a:prstGeom prst="rect">
            <a:avLst/>
          </a:prstGeom>
        </p:spPr>
        <p:txBody>
          <a:bodyPr vert="horz" lIns="91440" tIns="45720" rIns="91440" bIns="45720" rtlCol="0" anchor="ctr">
            <a:noAutofit/>
          </a:bodyPr>
          <a:lstStyle/>
          <a:p>
            <a:pPr algn="ctr" defTabSz="457200">
              <a:spcBef>
                <a:spcPct val="0"/>
              </a:spcBef>
              <a:defRPr/>
            </a:pPr>
            <a:r>
              <a:rPr lang="en-US" sz="9600" b="1" dirty="0">
                <a:latin typeface="Source Sans Pro" charset="0"/>
                <a:ea typeface="Source Sans Pro" charset="0"/>
                <a:cs typeface="Source Sans Pro" charset="0"/>
              </a:rPr>
              <a:t>Patterns </a:t>
            </a:r>
            <a:br>
              <a:rPr lang="en-US" sz="9600" b="1" dirty="0">
                <a:latin typeface="Source Sans Pro" charset="0"/>
                <a:ea typeface="Source Sans Pro" charset="0"/>
                <a:cs typeface="Source Sans Pro" charset="0"/>
              </a:rPr>
            </a:br>
            <a:r>
              <a:rPr lang="en-US" sz="9600" b="1" dirty="0">
                <a:latin typeface="Source Sans Pro" charset="0"/>
                <a:ea typeface="Source Sans Pro" charset="0"/>
                <a:cs typeface="Source Sans Pro" charset="0"/>
              </a:rPr>
              <a:t>vs. </a:t>
            </a:r>
            <a:br>
              <a:rPr lang="en-US" sz="9600" b="1" dirty="0">
                <a:latin typeface="Source Sans Pro" charset="0"/>
                <a:ea typeface="Source Sans Pro" charset="0"/>
                <a:cs typeface="Source Sans Pro" charset="0"/>
              </a:rPr>
            </a:br>
            <a:r>
              <a:rPr lang="en-US" sz="9600" b="1" dirty="0">
                <a:latin typeface="Source Sans Pro" charset="0"/>
                <a:ea typeface="Source Sans Pro" charset="0"/>
                <a:cs typeface="Source Sans Pro" charset="0"/>
              </a:rPr>
              <a:t>Rules</a:t>
            </a:r>
            <a:endParaRPr lang="en-US" sz="96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3723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289109" y="1558748"/>
            <a:ext cx="6618697" cy="5163981"/>
          </a:xfrm>
        </p:spPr>
        <p:txBody>
          <a:bodyPr/>
          <a:lstStyle/>
          <a:p>
            <a:pPr eaLnBrk="1" hangingPunct="1">
              <a:buNone/>
            </a:pPr>
            <a:r>
              <a:rPr lang="en-US" sz="4400" dirty="0">
                <a:latin typeface="Source Sans Pro" charset="0"/>
                <a:ea typeface="Source Sans Pro" charset="0"/>
                <a:cs typeface="Source Sans Pro" charset="0"/>
              </a:rPr>
              <a:t>Body</a:t>
            </a:r>
          </a:p>
          <a:p>
            <a:pPr eaLnBrk="1" hangingPunct="1">
              <a:buNone/>
            </a:pPr>
            <a:r>
              <a:rPr lang="en-US" sz="4400" dirty="0">
                <a:latin typeface="Source Sans Pro" charset="0"/>
                <a:ea typeface="Source Sans Pro" charset="0"/>
                <a:cs typeface="Source Sans Pro" charset="0"/>
              </a:rPr>
              <a:t>Expression</a:t>
            </a:r>
          </a:p>
          <a:p>
            <a:pPr eaLnBrk="1" hangingPunct="1">
              <a:buNone/>
            </a:pPr>
            <a:r>
              <a:rPr lang="en-US" sz="4400" dirty="0">
                <a:latin typeface="Source Sans Pro" charset="0"/>
                <a:ea typeface="Source Sans Pro" charset="0"/>
                <a:cs typeface="Source Sans Pro" charset="0"/>
              </a:rPr>
              <a:t>Identity</a:t>
            </a:r>
          </a:p>
          <a:p>
            <a:pPr eaLnBrk="1" hangingPunct="1">
              <a:buFontTx/>
              <a:buNone/>
            </a:pPr>
            <a:r>
              <a:rPr lang="en-US" dirty="0" smtClean="0"/>
              <a:t> </a:t>
            </a:r>
          </a:p>
        </p:txBody>
      </p:sp>
      <p:sp>
        <p:nvSpPr>
          <p:cNvPr id="871429" name="Line 5"/>
          <p:cNvSpPr>
            <a:spLocks noChangeShapeType="1"/>
          </p:cNvSpPr>
          <p:nvPr/>
        </p:nvSpPr>
        <p:spPr bwMode="auto">
          <a:xfrm>
            <a:off x="609600" y="4192552"/>
            <a:ext cx="7772400" cy="0"/>
          </a:xfrm>
          <a:prstGeom prst="line">
            <a:avLst/>
          </a:prstGeom>
          <a:noFill/>
          <a:ln w="76200">
            <a:solidFill>
              <a:schemeClr val="tx1"/>
            </a:solidFill>
            <a:round/>
            <a:headEnd/>
            <a:tailEnd/>
          </a:ln>
        </p:spPr>
        <p:txBody>
          <a:bodyPr wrap="none" lIns="91429" tIns="45714" rIns="91429" bIns="45714" anchor="ctr">
            <a:prstTxWarp prst="textNoShape">
              <a:avLst/>
            </a:prstTxWarp>
          </a:bodyPr>
          <a:lstStyle/>
          <a:p>
            <a:endParaRPr lang="en-US"/>
          </a:p>
        </p:txBody>
      </p:sp>
      <p:sp>
        <p:nvSpPr>
          <p:cNvPr id="6" name="TextBox 5"/>
          <p:cNvSpPr txBox="1">
            <a:spLocks noChangeArrowheads="1"/>
          </p:cNvSpPr>
          <p:nvPr/>
        </p:nvSpPr>
        <p:spPr bwMode="auto">
          <a:xfrm>
            <a:off x="4447380" y="1885756"/>
            <a:ext cx="1066800" cy="1570038"/>
          </a:xfrm>
          <a:prstGeom prst="rect">
            <a:avLst/>
          </a:prstGeom>
          <a:noFill/>
          <a:ln w="9525">
            <a:noFill/>
            <a:miter lim="800000"/>
            <a:headEnd/>
            <a:tailEnd/>
          </a:ln>
        </p:spPr>
        <p:txBody>
          <a:bodyPr lIns="91429" tIns="45714" rIns="91429" bIns="45714">
            <a:prstTxWarp prst="textNoShape">
              <a:avLst/>
            </a:prstTxWarp>
            <a:spAutoFit/>
          </a:bodyPr>
          <a:lstStyle/>
          <a:p>
            <a:pPr algn="ctr" eaLnBrk="0" hangingPunct="0"/>
            <a:r>
              <a:rPr lang="en-US" sz="9600" dirty="0">
                <a:latin typeface="Source Sans Pro" charset="0"/>
                <a:ea typeface="Source Sans Pro" charset="0"/>
                <a:cs typeface="Source Sans Pro" charset="0"/>
              </a:rPr>
              <a:t>=</a:t>
            </a:r>
          </a:p>
        </p:txBody>
      </p:sp>
      <p:sp>
        <p:nvSpPr>
          <p:cNvPr id="7" name="TextBox 6"/>
          <p:cNvSpPr txBox="1">
            <a:spLocks noChangeArrowheads="1"/>
          </p:cNvSpPr>
          <p:nvPr/>
        </p:nvSpPr>
        <p:spPr bwMode="auto">
          <a:xfrm>
            <a:off x="5261043" y="2237014"/>
            <a:ext cx="3245020" cy="907929"/>
          </a:xfrm>
          <a:prstGeom prst="rect">
            <a:avLst/>
          </a:prstGeom>
          <a:noFill/>
          <a:ln w="9525">
            <a:noFill/>
            <a:miter lim="800000"/>
            <a:headEnd/>
            <a:tailEnd/>
          </a:ln>
        </p:spPr>
        <p:txBody>
          <a:bodyPr wrap="square" lIns="91429" tIns="45714" rIns="91429" bIns="45714">
            <a:prstTxWarp prst="textNoShape">
              <a:avLst/>
            </a:prstTxWarp>
            <a:spAutoFit/>
          </a:bodyPr>
          <a:lstStyle/>
          <a:p>
            <a:pPr algn="ctr" eaLnBrk="0" hangingPunct="0"/>
            <a:r>
              <a:rPr lang="en-US" sz="5300">
                <a:latin typeface="Source Sans Pro" charset="0"/>
                <a:ea typeface="Source Sans Pro" charset="0"/>
                <a:cs typeface="Source Sans Pro" charset="0"/>
              </a:rPr>
              <a:t>Gender</a:t>
            </a:r>
            <a:endParaRPr lang="en-US" sz="5300" dirty="0">
              <a:latin typeface="Source Sans Pro" charset="0"/>
              <a:ea typeface="Source Sans Pro" charset="0"/>
              <a:cs typeface="Source Sans Pro" charset="0"/>
            </a:endParaRPr>
          </a:p>
        </p:txBody>
      </p:sp>
      <p:sp>
        <p:nvSpPr>
          <p:cNvPr id="8" name="Text Box 4"/>
          <p:cNvSpPr txBox="1">
            <a:spLocks noChangeArrowheads="1"/>
          </p:cNvSpPr>
          <p:nvPr/>
        </p:nvSpPr>
        <p:spPr bwMode="auto">
          <a:xfrm>
            <a:off x="687424" y="3834503"/>
            <a:ext cx="8001001" cy="2399876"/>
          </a:xfrm>
          <a:prstGeom prst="rect">
            <a:avLst/>
          </a:prstGeom>
          <a:noFill/>
          <a:ln w="9525">
            <a:noFill/>
            <a:miter lim="800000"/>
            <a:headEnd/>
            <a:tailEnd/>
          </a:ln>
        </p:spPr>
        <p:txBody>
          <a:bodyPr wrap="square" lIns="91429" tIns="45714" rIns="91429" bIns="45714">
            <a:prstTxWarp prst="textNoShape">
              <a:avLst/>
            </a:prstTxWarp>
            <a:spAutoFit/>
          </a:bodyPr>
          <a:lstStyle/>
          <a:p>
            <a:pPr algn="l" eaLnBrk="1" hangingPunct="1">
              <a:lnSpc>
                <a:spcPct val="90000"/>
              </a:lnSpc>
              <a:spcBef>
                <a:spcPct val="20000"/>
              </a:spcBef>
            </a:pPr>
            <a:r>
              <a:rPr lang="en-US" sz="9600" dirty="0" err="1">
                <a:solidFill>
                  <a:srgbClr val="BF0B07"/>
                </a:solidFill>
                <a:latin typeface="Source Sans Pro" charset="0"/>
                <a:ea typeface="Source Sans Pro" charset="0"/>
                <a:cs typeface="Source Sans Pro" charset="0"/>
                <a:sym typeface="Symbol" charset="2"/>
              </a:rPr>
              <a:t></a:t>
            </a:r>
            <a:r>
              <a:rPr lang="en-US" sz="9600" dirty="0">
                <a:solidFill>
                  <a:srgbClr val="BF0B07"/>
                </a:solidFill>
                <a:latin typeface="Source Sans Pro" charset="0"/>
                <a:ea typeface="Source Sans Pro" charset="0"/>
                <a:cs typeface="Source Sans Pro" charset="0"/>
                <a:sym typeface="Symbol" charset="2"/>
              </a:rPr>
              <a:t> </a:t>
            </a:r>
            <a:r>
              <a:rPr lang="en-US" sz="4400" dirty="0">
                <a:solidFill>
                  <a:srgbClr val="BF0B07"/>
                </a:solidFill>
                <a:latin typeface="Source Sans Pro" charset="0"/>
                <a:ea typeface="Source Sans Pro" charset="0"/>
                <a:cs typeface="Source Sans Pro" charset="0"/>
                <a:sym typeface="Symbol" charset="2"/>
              </a:rPr>
              <a:t>Sexual Orientation</a:t>
            </a:r>
            <a:r>
              <a:rPr lang="en-US" sz="3600" dirty="0">
                <a:solidFill>
                  <a:srgbClr val="BF0B07"/>
                </a:solidFill>
                <a:latin typeface="Source Sans Pro" charset="0"/>
                <a:ea typeface="Source Sans Pro" charset="0"/>
                <a:cs typeface="Source Sans Pro" charset="0"/>
                <a:sym typeface="Symbol" charset="2"/>
              </a:rPr>
              <a:t>: </a:t>
            </a:r>
            <a:r>
              <a:rPr lang="en-US" sz="3200" i="1" dirty="0">
                <a:latin typeface="Source Sans Pro" charset="0"/>
                <a:ea typeface="Source Sans Pro" charset="0"/>
                <a:cs typeface="Source Sans Pro" charset="0"/>
              </a:rPr>
              <a:t>Refers to a person’s </a:t>
            </a:r>
            <a:r>
              <a:rPr lang="en-US" sz="3200" i="1" u="sng" dirty="0">
                <a:latin typeface="Source Sans Pro" charset="0"/>
                <a:ea typeface="Source Sans Pro" charset="0"/>
                <a:cs typeface="Source Sans Pro" charset="0"/>
              </a:rPr>
              <a:t>physical and emotional attraction to others</a:t>
            </a:r>
          </a:p>
        </p:txBody>
      </p:sp>
    </p:spTree>
    <p:extLst>
      <p:ext uri="{BB962C8B-B14F-4D97-AF65-F5344CB8AC3E}">
        <p14:creationId xmlns:p14="http://schemas.microsoft.com/office/powerpoint/2010/main" val="1705682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1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9"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6"/>
            <a:ext cx="8229600" cy="1143000"/>
          </a:xfrm>
        </p:spPr>
        <p:txBody>
          <a:bodyPr/>
          <a:lstStyle/>
          <a:p>
            <a:r>
              <a:rPr lang="en-US" dirty="0" smtClean="0"/>
              <a:t>Gender Congruence</a:t>
            </a:r>
            <a:endParaRPr lang="en-US" dirty="0"/>
          </a:p>
        </p:txBody>
      </p:sp>
      <p:sp>
        <p:nvSpPr>
          <p:cNvPr id="3" name="Content Placeholder 2"/>
          <p:cNvSpPr>
            <a:spLocks noGrp="1"/>
          </p:cNvSpPr>
          <p:nvPr>
            <p:ph idx="1"/>
          </p:nvPr>
        </p:nvSpPr>
        <p:spPr/>
        <p:txBody>
          <a:bodyPr/>
          <a:lstStyle/>
          <a:p>
            <a:r>
              <a:rPr lang="en-US" dirty="0" smtClean="0"/>
              <a:t>The degree to which the three dimensions of gender are in harmony with one another</a:t>
            </a:r>
          </a:p>
          <a:p>
            <a:endParaRPr lang="en-US" dirty="0"/>
          </a:p>
          <a:p>
            <a:r>
              <a:rPr lang="en-US" dirty="0" smtClean="0"/>
              <a:t>Everyone seeks gender congruence, and we may experience periods in our lives in which are gender is more congruent and periods when it is less so.</a:t>
            </a:r>
            <a:endParaRPr lang="en-US" dirty="0"/>
          </a:p>
        </p:txBody>
      </p:sp>
    </p:spTree>
    <p:extLst>
      <p:ext uri="{BB962C8B-B14F-4D97-AF65-F5344CB8AC3E}">
        <p14:creationId xmlns:p14="http://schemas.microsoft.com/office/powerpoint/2010/main" val="169466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46"/>
            <a:ext cx="8229600" cy="1143000"/>
          </a:xfrm>
        </p:spPr>
        <p:txBody>
          <a:bodyPr/>
          <a:lstStyle/>
          <a:p>
            <a:r>
              <a:rPr lang="en-US" dirty="0" smtClean="0"/>
              <a:t>Personal Gender</a:t>
            </a:r>
            <a:endParaRPr lang="en-US" dirty="0"/>
          </a:p>
        </p:txBody>
      </p:sp>
      <p:sp>
        <p:nvSpPr>
          <p:cNvPr id="3" name="Content Placeholder 2"/>
          <p:cNvSpPr>
            <a:spLocks noGrp="1"/>
          </p:cNvSpPr>
          <p:nvPr>
            <p:ph idx="1"/>
          </p:nvPr>
        </p:nvSpPr>
        <p:spPr>
          <a:xfrm>
            <a:off x="164592" y="1600200"/>
            <a:ext cx="8705088" cy="4525963"/>
          </a:xfrm>
        </p:spPr>
        <p:txBody>
          <a:bodyPr>
            <a:normAutofit fontScale="92500"/>
          </a:bodyPr>
          <a:lstStyle/>
          <a:p>
            <a:pPr marL="0" indent="0">
              <a:buNone/>
            </a:pPr>
            <a:r>
              <a:rPr lang="en-US" i="1" dirty="0"/>
              <a:t>We are all more than our body, identity, and expression: we are also our race</a:t>
            </a:r>
            <a:r>
              <a:rPr lang="en-US" i="1" dirty="0" smtClean="0"/>
              <a:t>, ethnicity</a:t>
            </a:r>
            <a:r>
              <a:rPr lang="en-US" i="1" dirty="0"/>
              <a:t>, class, faith community, sense of geographic place, family </a:t>
            </a:r>
            <a:r>
              <a:rPr lang="en-US" i="1" dirty="0" smtClean="0"/>
              <a:t>history, community’s </a:t>
            </a:r>
            <a:r>
              <a:rPr lang="en-US" i="1" dirty="0"/>
              <a:t>gender roles and expectations, etc</a:t>
            </a:r>
            <a:r>
              <a:rPr lang="en-US" i="1" dirty="0" smtClean="0"/>
              <a:t>. </a:t>
            </a:r>
          </a:p>
          <a:p>
            <a:pPr marL="0" indent="0">
              <a:buNone/>
            </a:pPr>
            <a:r>
              <a:rPr lang="en-US" dirty="0" smtClean="0"/>
              <a:t>Our </a:t>
            </a:r>
            <a:r>
              <a:rPr lang="en-US" dirty="0"/>
              <a:t>gender is personal because while we share some of these aspects of </a:t>
            </a:r>
            <a:r>
              <a:rPr lang="en-US" dirty="0" smtClean="0"/>
              <a:t>self with </a:t>
            </a:r>
            <a:r>
              <a:rPr lang="en-US" dirty="0"/>
              <a:t>others, the way that all of these identities, influences, and </a:t>
            </a:r>
            <a:r>
              <a:rPr lang="en-US" dirty="0" smtClean="0"/>
              <a:t>characteristics come </a:t>
            </a:r>
            <a:r>
              <a:rPr lang="en-US" dirty="0"/>
              <a:t>together is unique to each of us.</a:t>
            </a:r>
          </a:p>
        </p:txBody>
      </p:sp>
    </p:spTree>
    <p:extLst>
      <p:ext uri="{BB962C8B-B14F-4D97-AF65-F5344CB8AC3E}">
        <p14:creationId xmlns:p14="http://schemas.microsoft.com/office/powerpoint/2010/main" val="195143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94554" y="1291689"/>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en-US" sz="2000" i="1" dirty="0">
                <a:latin typeface="Source Sans Pro" charset="0"/>
                <a:ea typeface="Source Sans Pro" charset="0"/>
                <a:cs typeface="Source Sans Pro" charset="0"/>
              </a:rPr>
              <a:t>J. Walter Thompson Innovation Group recently released their research on how 13-20 year olds see gender</a:t>
            </a:r>
            <a:r>
              <a:rPr lang="mr-IN" sz="2000" i="1" dirty="0">
                <a:latin typeface="Source Sans Pro" charset="0"/>
                <a:ea typeface="Source Sans Pro" charset="0"/>
                <a:cs typeface="Source Sans Pro" charset="0"/>
              </a:rPr>
              <a:t>…</a:t>
            </a:r>
            <a:endParaRPr lang="en-US" sz="2000" i="1" dirty="0">
              <a:latin typeface="Source Sans Pro" charset="0"/>
              <a:ea typeface="Source Sans Pro" charset="0"/>
              <a:cs typeface="Source Sans Pro" charset="0"/>
            </a:endParaRPr>
          </a:p>
          <a:p>
            <a:pPr marL="914400" lvl="2" indent="0">
              <a:buNone/>
            </a:pPr>
            <a:endParaRPr lang="en-US" sz="2000" i="1" dirty="0">
              <a:latin typeface="Source Sans Pro" charset="0"/>
              <a:ea typeface="Source Sans Pro" charset="0"/>
              <a:cs typeface="Source Sans Pro" charset="0"/>
            </a:endParaRPr>
          </a:p>
          <a:p>
            <a:pPr lvl="2"/>
            <a:r>
              <a:rPr lang="en-US" sz="2000" dirty="0">
                <a:latin typeface="Source Sans Pro" charset="0"/>
                <a:ea typeface="Source Sans Pro" charset="0"/>
                <a:cs typeface="Source Sans Pro" charset="0"/>
              </a:rPr>
              <a:t>56% knew someone who went by gender neutral pronouns such as "they," "them," or "</a:t>
            </a:r>
            <a:r>
              <a:rPr lang="en-US" sz="2000" dirty="0" err="1">
                <a:latin typeface="Source Sans Pro" charset="0"/>
                <a:ea typeface="Source Sans Pro" charset="0"/>
                <a:cs typeface="Source Sans Pro" charset="0"/>
              </a:rPr>
              <a:t>ze</a:t>
            </a:r>
            <a:r>
              <a:rPr lang="en-US" sz="2000" dirty="0">
                <a:latin typeface="Source Sans Pro" charset="0"/>
                <a:ea typeface="Source Sans Pro" charset="0"/>
                <a:cs typeface="Source Sans Pro" charset="0"/>
              </a:rPr>
              <a:t>," </a:t>
            </a:r>
            <a:br>
              <a:rPr lang="en-US" sz="2000" dirty="0">
                <a:latin typeface="Source Sans Pro" charset="0"/>
                <a:ea typeface="Source Sans Pro" charset="0"/>
                <a:cs typeface="Source Sans Pro" charset="0"/>
              </a:rPr>
            </a:br>
            <a:endParaRPr lang="en-US" sz="2000" dirty="0">
              <a:latin typeface="Source Sans Pro" charset="0"/>
              <a:ea typeface="Source Sans Pro" charset="0"/>
              <a:cs typeface="Source Sans Pro" charset="0"/>
            </a:endParaRPr>
          </a:p>
          <a:p>
            <a:pPr lvl="2"/>
            <a:r>
              <a:rPr lang="en-US" sz="2000" dirty="0">
                <a:latin typeface="Source Sans Pro" charset="0"/>
                <a:ea typeface="Source Sans Pro" charset="0"/>
                <a:cs typeface="Source Sans Pro" charset="0"/>
              </a:rPr>
              <a:t>Over 1/3 strongly agreed that gender does not define a person as much as it used to</a:t>
            </a:r>
          </a:p>
          <a:p>
            <a:pPr lvl="2"/>
            <a:endParaRPr lang="en-US" sz="2000" dirty="0">
              <a:latin typeface="Source Sans Pro" charset="0"/>
              <a:ea typeface="Source Sans Pro" charset="0"/>
              <a:cs typeface="Source Sans Pro" charset="0"/>
            </a:endParaRPr>
          </a:p>
          <a:p>
            <a:pPr lvl="2"/>
            <a:r>
              <a:rPr lang="en-US" sz="2000" dirty="0">
                <a:latin typeface="Source Sans Pro" charset="0"/>
                <a:ea typeface="Source Sans Pro" charset="0"/>
                <a:cs typeface="Source Sans Pro" charset="0"/>
              </a:rPr>
              <a:t>Only 44% said they always bought clothes designed for their own gender</a:t>
            </a:r>
            <a:br>
              <a:rPr lang="en-US" sz="2000" dirty="0">
                <a:latin typeface="Source Sans Pro" charset="0"/>
                <a:ea typeface="Source Sans Pro" charset="0"/>
                <a:cs typeface="Source Sans Pro" charset="0"/>
              </a:rPr>
            </a:br>
            <a:endParaRPr lang="en-US" sz="2000" dirty="0">
              <a:latin typeface="Source Sans Pro" charset="0"/>
              <a:ea typeface="Source Sans Pro" charset="0"/>
              <a:cs typeface="Source Sans Pro" charset="0"/>
            </a:endParaRPr>
          </a:p>
          <a:p>
            <a:pPr lvl="2"/>
            <a:r>
              <a:rPr lang="en-US" sz="2000" dirty="0">
                <a:latin typeface="Source Sans Pro" charset="0"/>
                <a:ea typeface="Source Sans Pro" charset="0"/>
                <a:cs typeface="Source Sans Pro" charset="0"/>
              </a:rPr>
              <a:t>70% support all-gender bathrooms</a:t>
            </a:r>
          </a:p>
        </p:txBody>
      </p:sp>
      <p:sp>
        <p:nvSpPr>
          <p:cNvPr id="2" name="TextBox 1"/>
          <p:cNvSpPr txBox="1"/>
          <p:nvPr/>
        </p:nvSpPr>
        <p:spPr>
          <a:xfrm>
            <a:off x="279049" y="1954177"/>
            <a:ext cx="8648521" cy="3416320"/>
          </a:xfrm>
          <a:prstGeom prst="rect">
            <a:avLst/>
          </a:prstGeom>
          <a:solidFill>
            <a:schemeClr val="bg1"/>
          </a:solidFill>
        </p:spPr>
        <p:txBody>
          <a:bodyPr wrap="none" rtlCol="0">
            <a:spAutoFit/>
          </a:bodyPr>
          <a:lstStyle/>
          <a:p>
            <a:pPr algn="ctr"/>
            <a:r>
              <a:rPr lang="en-US" sz="5400" dirty="0">
                <a:latin typeface="Source Sans Pro" charset="0"/>
                <a:ea typeface="Source Sans Pro" charset="0"/>
                <a:cs typeface="Source Sans Pro" charset="0"/>
              </a:rPr>
              <a:t>74 % are more accepting of</a:t>
            </a:r>
          </a:p>
          <a:p>
            <a:pPr algn="ctr"/>
            <a:r>
              <a:rPr lang="en-US" sz="5400" dirty="0">
                <a:latin typeface="Source Sans Pro" charset="0"/>
                <a:ea typeface="Source Sans Pro" charset="0"/>
                <a:cs typeface="Source Sans Pro" charset="0"/>
              </a:rPr>
              <a:t>non-traditional gender </a:t>
            </a:r>
          </a:p>
          <a:p>
            <a:pPr algn="ctr"/>
            <a:r>
              <a:rPr lang="en-US" sz="5400" dirty="0">
                <a:latin typeface="Source Sans Pro" charset="0"/>
                <a:ea typeface="Source Sans Pro" charset="0"/>
                <a:cs typeface="Source Sans Pro" charset="0"/>
              </a:rPr>
              <a:t>identities than they </a:t>
            </a:r>
          </a:p>
          <a:p>
            <a:pPr algn="ctr"/>
            <a:r>
              <a:rPr lang="en-US" sz="5400" dirty="0">
                <a:latin typeface="Source Sans Pro" charset="0"/>
                <a:ea typeface="Source Sans Pro" charset="0"/>
                <a:cs typeface="Source Sans Pro" charset="0"/>
              </a:rPr>
              <a:t>were one year ago</a:t>
            </a:r>
          </a:p>
        </p:txBody>
      </p:sp>
      <p:sp>
        <p:nvSpPr>
          <p:cNvPr id="7" name="Title 1"/>
          <p:cNvSpPr>
            <a:spLocks noGrp="1"/>
          </p:cNvSpPr>
          <p:nvPr>
            <p:ph type="title"/>
          </p:nvPr>
        </p:nvSpPr>
        <p:spPr>
          <a:xfrm>
            <a:off x="457200" y="-95014"/>
            <a:ext cx="8229600" cy="1143000"/>
          </a:xfrm>
        </p:spPr>
        <p:txBody>
          <a:bodyPr>
            <a:normAutofit/>
          </a:bodyPr>
          <a:lstStyle/>
          <a:p>
            <a:r>
              <a:rPr lang="en-US" dirty="0" smtClean="0">
                <a:latin typeface="Source Sans Pro" charset="0"/>
                <a:ea typeface="Source Sans Pro" charset="0"/>
                <a:cs typeface="Source Sans Pro" charset="0"/>
              </a:rPr>
              <a:t>And Fairly Rapidly</a:t>
            </a:r>
            <a:endParaRPr lang="en-US" b="1"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444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6" y="-544290"/>
            <a:ext cx="8420099" cy="6857999"/>
          </a:xfrm>
          <a:ln>
            <a:noFill/>
          </a:ln>
        </p:spPr>
        <p:txBody>
          <a:bodyPr>
            <a:noAutofit/>
          </a:bodyPr>
          <a:lstStyle/>
          <a:p>
            <a:r>
              <a:rPr lang="en-US" sz="6000" dirty="0">
                <a:solidFill>
                  <a:srgbClr val="FFFFFF"/>
                </a:solidFill>
                <a:latin typeface="Source Sans Pro" charset="0"/>
                <a:ea typeface="Source Sans Pro" charset="0"/>
                <a:cs typeface="Source Sans Pro" charset="0"/>
              </a:rPr>
              <a:t>Each of us should determine for ourselves the </a:t>
            </a:r>
            <a:r>
              <a:rPr lang="en-US" sz="6000" b="1" dirty="0">
                <a:solidFill>
                  <a:schemeClr val="accent4">
                    <a:lumMod val="75000"/>
                  </a:schemeClr>
                </a:solidFill>
                <a:latin typeface="Source Sans Pro" charset="0"/>
                <a:ea typeface="Source Sans Pro" charset="0"/>
                <a:cs typeface="Source Sans Pro" charset="0"/>
              </a:rPr>
              <a:t>name </a:t>
            </a:r>
            <a:r>
              <a:rPr lang="en-US" sz="6000" dirty="0">
                <a:solidFill>
                  <a:srgbClr val="FFFFFF"/>
                </a:solidFill>
                <a:latin typeface="Source Sans Pro" charset="0"/>
                <a:ea typeface="Source Sans Pro" charset="0"/>
                <a:cs typeface="Source Sans Pro" charset="0"/>
              </a:rPr>
              <a:t>we use to identify our gender and what that name </a:t>
            </a:r>
            <a:r>
              <a:rPr lang="en-US" sz="6000" b="1" dirty="0">
                <a:solidFill>
                  <a:schemeClr val="accent4">
                    <a:lumMod val="75000"/>
                  </a:schemeClr>
                </a:solidFill>
                <a:latin typeface="Source Sans Pro" charset="0"/>
                <a:ea typeface="Source Sans Pro" charset="0"/>
                <a:cs typeface="Source Sans Pro" charset="0"/>
              </a:rPr>
              <a:t>means</a:t>
            </a:r>
            <a:r>
              <a:rPr lang="en-US" sz="6000" b="1" dirty="0">
                <a:solidFill>
                  <a:schemeClr val="bg1"/>
                </a:solidFill>
                <a:latin typeface="Source Sans Pro" charset="0"/>
                <a:ea typeface="Source Sans Pro" charset="0"/>
                <a:cs typeface="Source Sans Pro" charset="0"/>
              </a:rPr>
              <a:t>.</a:t>
            </a:r>
            <a:endParaRPr lang="en-US" sz="6000" dirty="0">
              <a:solidFill>
                <a:schemeClr val="bg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46933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9176"/>
            <a:ext cx="8229600" cy="809095"/>
          </a:xfrm>
        </p:spPr>
        <p:txBody>
          <a:bodyPr/>
          <a:lstStyle/>
          <a:p>
            <a:r>
              <a:rPr lang="en-US" dirty="0" smtClean="0">
                <a:latin typeface="Source Sans Pro" charset="0"/>
                <a:ea typeface="Source Sans Pro" charset="0"/>
                <a:cs typeface="Source Sans Pro" charset="0"/>
              </a:rPr>
              <a:t>Discussion</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a:xfrm>
            <a:off x="457201" y="4292531"/>
            <a:ext cx="8229600" cy="4525963"/>
          </a:xfrm>
        </p:spPr>
        <p:txBody>
          <a:bodyPr/>
          <a:lstStyle/>
          <a:p>
            <a:r>
              <a:rPr lang="en-US" dirty="0" smtClean="0">
                <a:latin typeface="Source Sans Pro" charset="0"/>
                <a:ea typeface="Source Sans Pro" charset="0"/>
                <a:cs typeface="Source Sans Pro" charset="0"/>
              </a:rPr>
              <a:t>What questions or comments do you have about these three dimensions of gender?</a:t>
            </a:r>
          </a:p>
          <a:p>
            <a:r>
              <a:rPr lang="en-US" dirty="0" smtClean="0">
                <a:latin typeface="Source Sans Pro" charset="0"/>
                <a:ea typeface="Source Sans Pro" charset="0"/>
                <a:cs typeface="Source Sans Pro" charset="0"/>
              </a:rPr>
              <a:t>How do they relate to the work you do with students and families?</a:t>
            </a:r>
          </a:p>
        </p:txBody>
      </p:sp>
      <p:pic>
        <p:nvPicPr>
          <p:cNvPr id="5" name="Picture 4" descr="Screen Shot 2016-05-13 at 2.22.05 PM.png"/>
          <p:cNvPicPr>
            <a:picLocks noChangeAspect="1"/>
          </p:cNvPicPr>
          <p:nvPr/>
        </p:nvPicPr>
        <p:blipFill>
          <a:blip r:embed="rId3"/>
          <a:stretch>
            <a:fillRect/>
          </a:stretch>
        </p:blipFill>
        <p:spPr>
          <a:xfrm>
            <a:off x="2718445" y="1293871"/>
            <a:ext cx="3766805" cy="2828296"/>
          </a:xfrm>
          <a:prstGeom prst="rect">
            <a:avLst/>
          </a:prstGeom>
          <a:ln w="28575" cmpd="sng">
            <a:solidFill>
              <a:schemeClr val="tx1"/>
            </a:solidFill>
          </a:ln>
        </p:spPr>
      </p:pic>
    </p:spTree>
    <p:extLst>
      <p:ext uri="{BB962C8B-B14F-4D97-AF65-F5344CB8AC3E}">
        <p14:creationId xmlns:p14="http://schemas.microsoft.com/office/powerpoint/2010/main" val="1353446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0" y="2065867"/>
            <a:ext cx="9144000" cy="1398588"/>
          </a:xfrm>
          <a:prstGeom prst="rect">
            <a:avLst/>
          </a:prstGeom>
          <a:noFill/>
          <a:ln w="9525">
            <a:noFill/>
            <a:miter lim="800000"/>
            <a:headEnd/>
            <a:tailEnd/>
          </a:ln>
        </p:spPr>
        <p:txBody>
          <a:bodyPr lIns="91429" tIns="45714" rIns="91429" bIns="45714" anchor="ctr">
            <a:prstTxWarp prst="textNoShape">
              <a:avLst/>
            </a:prstTxWarp>
          </a:bodyPr>
          <a:lstStyle/>
          <a:p>
            <a:pPr algn="ctr" eaLnBrk="1" hangingPunct="1"/>
            <a:r>
              <a:rPr lang="en-US" sz="9200" b="1" dirty="0">
                <a:latin typeface="Source Sans Pro" charset="0"/>
                <a:ea typeface="Source Sans Pro" charset="0"/>
                <a:cs typeface="Source Sans Pro" charset="0"/>
              </a:rPr>
              <a:t>Dimensions </a:t>
            </a:r>
          </a:p>
          <a:p>
            <a:pPr algn="ctr" eaLnBrk="1" hangingPunct="1"/>
            <a:r>
              <a:rPr lang="en-US" sz="9200" b="1" dirty="0">
                <a:latin typeface="Source Sans Pro" charset="0"/>
                <a:ea typeface="Source Sans Pro" charset="0"/>
                <a:cs typeface="Source Sans Pro" charset="0"/>
              </a:rPr>
              <a:t>of Gender</a:t>
            </a:r>
          </a:p>
        </p:txBody>
      </p:sp>
    </p:spTree>
    <p:extLst>
      <p:ext uri="{BB962C8B-B14F-4D97-AF65-F5344CB8AC3E}">
        <p14:creationId xmlns:p14="http://schemas.microsoft.com/office/powerpoint/2010/main" val="1492829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 y="-43237"/>
            <a:ext cx="8229600" cy="1143000"/>
          </a:xfrm>
        </p:spPr>
        <p:txBody>
          <a:bodyPr>
            <a:normAutofit/>
          </a:bodyPr>
          <a:lstStyle/>
          <a:p>
            <a:r>
              <a:rPr lang="en-US" sz="5400" dirty="0">
                <a:latin typeface="Source Sans Pro" charset="0"/>
                <a:ea typeface="Source Sans Pro" charset="0"/>
                <a:cs typeface="Source Sans Pro" charset="0"/>
              </a:rPr>
              <a:t>Three Essential Ideas</a:t>
            </a:r>
          </a:p>
        </p:txBody>
      </p:sp>
      <p:sp>
        <p:nvSpPr>
          <p:cNvPr id="3" name="Content Placeholder 2"/>
          <p:cNvSpPr>
            <a:spLocks noGrp="1"/>
          </p:cNvSpPr>
          <p:nvPr>
            <p:ph idx="1"/>
          </p:nvPr>
        </p:nvSpPr>
        <p:spPr>
          <a:xfrm>
            <a:off x="457200" y="1456268"/>
            <a:ext cx="8229600" cy="4915272"/>
          </a:xfrm>
        </p:spPr>
        <p:txBody>
          <a:bodyPr>
            <a:normAutofit/>
          </a:bodyPr>
          <a:lstStyle/>
          <a:p>
            <a:pPr marL="514350" indent="-514350">
              <a:buFont typeface="+mj-lt"/>
              <a:buAutoNum type="arabicPeriod"/>
            </a:pPr>
            <a:r>
              <a:rPr lang="en-US" dirty="0" smtClean="0">
                <a:latin typeface="Source Sans Pro" charset="0"/>
                <a:ea typeface="Source Sans Pro" charset="0"/>
                <a:cs typeface="Source Sans Pro" charset="0"/>
              </a:rPr>
              <a:t>A person’s experience of gender is informed by three dimensions:</a:t>
            </a:r>
          </a:p>
          <a:p>
            <a:pPr marL="2286000" lvl="4" indent="-514350"/>
            <a:r>
              <a:rPr lang="en-US" sz="3200" dirty="0">
                <a:latin typeface="Source Sans Pro" charset="0"/>
                <a:ea typeface="Source Sans Pro" charset="0"/>
                <a:cs typeface="Source Sans Pro" charset="0"/>
              </a:rPr>
              <a:t>Body</a:t>
            </a:r>
          </a:p>
          <a:p>
            <a:pPr marL="2286000" lvl="4" indent="-514350"/>
            <a:r>
              <a:rPr lang="en-US" sz="3200" dirty="0">
                <a:latin typeface="Source Sans Pro" charset="0"/>
                <a:ea typeface="Source Sans Pro" charset="0"/>
                <a:cs typeface="Source Sans Pro" charset="0"/>
              </a:rPr>
              <a:t>Identity</a:t>
            </a:r>
          </a:p>
          <a:p>
            <a:pPr marL="2286000" lvl="4" indent="-514350"/>
            <a:r>
              <a:rPr lang="en-US" sz="3200" dirty="0" smtClean="0">
                <a:latin typeface="Source Sans Pro" charset="0"/>
                <a:ea typeface="Source Sans Pro" charset="0"/>
                <a:cs typeface="Source Sans Pro" charset="0"/>
              </a:rPr>
              <a:t>Expression</a:t>
            </a:r>
            <a:endParaRPr lang="en-US" sz="3200" dirty="0">
              <a:latin typeface="Source Sans Pro" charset="0"/>
              <a:ea typeface="Source Sans Pro" charset="0"/>
              <a:cs typeface="Source Sans Pro" charset="0"/>
            </a:endParaRPr>
          </a:p>
          <a:p>
            <a:pPr marL="514350" indent="-514350">
              <a:buFont typeface="+mj-lt"/>
              <a:buAutoNum type="arabicPeriod"/>
            </a:pPr>
            <a:r>
              <a:rPr lang="en-US" dirty="0" smtClean="0">
                <a:latin typeface="Source Sans Pro" charset="0"/>
                <a:ea typeface="Source Sans Pro" charset="0"/>
                <a:cs typeface="Source Sans Pro" charset="0"/>
              </a:rPr>
              <a:t>Each dimension is a spectrum</a:t>
            </a:r>
          </a:p>
          <a:p>
            <a:pPr marL="514350" indent="-514350">
              <a:buFont typeface="+mj-lt"/>
              <a:buAutoNum type="arabicPeriod"/>
            </a:pPr>
            <a:r>
              <a:rPr lang="en-US" dirty="0" smtClean="0">
                <a:latin typeface="Source Sans Pro" charset="0"/>
                <a:ea typeface="Source Sans Pro" charset="0"/>
                <a:cs typeface="Source Sans Pro" charset="0"/>
              </a:rPr>
              <a:t>Gender and sexual orientation are different</a:t>
            </a:r>
            <a:endParaRPr lang="en-US" dirty="0">
              <a:latin typeface="Source Sans Pro" charset="0"/>
              <a:ea typeface="Source Sans Pro" charset="0"/>
              <a:cs typeface="Source Sans Pro" charset="0"/>
            </a:endParaRPr>
          </a:p>
        </p:txBody>
      </p:sp>
      <p:sp>
        <p:nvSpPr>
          <p:cNvPr id="5" name="TextBox 4"/>
          <p:cNvSpPr txBox="1">
            <a:spLocks noChangeArrowheads="1"/>
          </p:cNvSpPr>
          <p:nvPr/>
        </p:nvSpPr>
        <p:spPr bwMode="auto">
          <a:xfrm>
            <a:off x="4618007" y="2712868"/>
            <a:ext cx="1066800" cy="1246483"/>
          </a:xfrm>
          <a:prstGeom prst="rect">
            <a:avLst/>
          </a:prstGeom>
          <a:noFill/>
          <a:ln w="9525">
            <a:noFill/>
            <a:miter lim="800000"/>
            <a:headEnd/>
            <a:tailEnd/>
          </a:ln>
        </p:spPr>
        <p:txBody>
          <a:bodyPr lIns="91429" tIns="45714" rIns="91429" bIns="45714">
            <a:prstTxWarp prst="textNoShape">
              <a:avLst/>
            </a:prstTxWarp>
            <a:spAutoFit/>
          </a:bodyPr>
          <a:lstStyle/>
          <a:p>
            <a:pPr algn="ctr" eaLnBrk="0" hangingPunct="0"/>
            <a:r>
              <a:rPr lang="en-US" sz="7500" dirty="0">
                <a:latin typeface="Source Sans Pro" charset="0"/>
                <a:ea typeface="Source Sans Pro" charset="0"/>
                <a:cs typeface="Source Sans Pro" charset="0"/>
              </a:rPr>
              <a:t>=</a:t>
            </a:r>
          </a:p>
        </p:txBody>
      </p:sp>
      <p:sp>
        <p:nvSpPr>
          <p:cNvPr id="6" name="TextBox 5"/>
          <p:cNvSpPr txBox="1">
            <a:spLocks noChangeArrowheads="1"/>
          </p:cNvSpPr>
          <p:nvPr/>
        </p:nvSpPr>
        <p:spPr bwMode="auto">
          <a:xfrm>
            <a:off x="4910707" y="2866683"/>
            <a:ext cx="3620448" cy="907929"/>
          </a:xfrm>
          <a:prstGeom prst="rect">
            <a:avLst/>
          </a:prstGeom>
          <a:noFill/>
          <a:ln w="9525">
            <a:noFill/>
            <a:miter lim="800000"/>
            <a:headEnd/>
            <a:tailEnd/>
          </a:ln>
        </p:spPr>
        <p:txBody>
          <a:bodyPr wrap="square" lIns="91429" tIns="45714" rIns="91429" bIns="45714">
            <a:prstTxWarp prst="textNoShape">
              <a:avLst/>
            </a:prstTxWarp>
            <a:spAutoFit/>
          </a:bodyPr>
          <a:lstStyle/>
          <a:p>
            <a:pPr algn="ctr" eaLnBrk="0" hangingPunct="0"/>
            <a:r>
              <a:rPr lang="en-US" sz="5300">
                <a:latin typeface="Source Sans Pro" charset="0"/>
                <a:ea typeface="Source Sans Pro" charset="0"/>
                <a:cs typeface="Source Sans Pro" charset="0"/>
              </a:rPr>
              <a:t>Gender</a:t>
            </a:r>
            <a:endParaRPr lang="en-US" sz="53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48791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13"/>
            <a:ext cx="8229600" cy="1143000"/>
          </a:xfrm>
        </p:spPr>
        <p:txBody>
          <a:bodyPr>
            <a:normAutofit/>
          </a:bodyPr>
          <a:lstStyle/>
          <a:p>
            <a:r>
              <a:rPr lang="en-US" dirty="0">
                <a:latin typeface="Source Sans Pro" charset="0"/>
                <a:ea typeface="Source Sans Pro" charset="0"/>
                <a:cs typeface="Source Sans Pro" charset="0"/>
              </a:rPr>
              <a:t>Dimensions of </a:t>
            </a:r>
            <a:r>
              <a:rPr lang="en-US" dirty="0" smtClean="0">
                <a:latin typeface="Source Sans Pro" charset="0"/>
                <a:ea typeface="Source Sans Pro" charset="0"/>
                <a:cs typeface="Source Sans Pro" charset="0"/>
              </a:rPr>
              <a:t>Gender</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a:xfrm>
            <a:off x="393700" y="1565784"/>
            <a:ext cx="7772400" cy="4419600"/>
          </a:xfrm>
        </p:spPr>
        <p:txBody>
          <a:bodyPr>
            <a:normAutofit fontScale="85000" lnSpcReduction="10000"/>
          </a:bodyPr>
          <a:lstStyle/>
          <a:p>
            <a:pPr marL="0" indent="0">
              <a:spcBef>
                <a:spcPts val="0"/>
              </a:spcBef>
              <a:buNone/>
            </a:pPr>
            <a:r>
              <a:rPr lang="en-US" b="1" dirty="0">
                <a:latin typeface="Source Sans Pro" charset="0"/>
                <a:ea typeface="Source Sans Pro" charset="0"/>
                <a:cs typeface="Source Sans Pro" charset="0"/>
              </a:rPr>
              <a:t>Body: </a:t>
            </a:r>
            <a:r>
              <a:rPr lang="en-US" dirty="0">
                <a:latin typeface="Source Sans Pro" charset="0"/>
                <a:ea typeface="Source Sans Pro" charset="0"/>
                <a:cs typeface="Source Sans Pro" charset="0"/>
              </a:rPr>
              <a:t>includes our sex (currently defined as male, female, or </a:t>
            </a:r>
            <a:r>
              <a:rPr lang="en-US" dirty="0" smtClean="0">
                <a:latin typeface="Source Sans Pro" charset="0"/>
                <a:ea typeface="Source Sans Pro" charset="0"/>
                <a:cs typeface="Source Sans Pro" charset="0"/>
              </a:rPr>
              <a:t>intersex and </a:t>
            </a:r>
            <a:r>
              <a:rPr lang="en-US" dirty="0">
                <a:latin typeface="Source Sans Pro" charset="0"/>
                <a:ea typeface="Source Sans Pro" charset="0"/>
                <a:cs typeface="Source Sans Pro" charset="0"/>
              </a:rPr>
              <a:t>based on primary sex characteristics), as well as our </a:t>
            </a:r>
            <a:r>
              <a:rPr lang="en-US" dirty="0" smtClean="0">
                <a:latin typeface="Source Sans Pro" charset="0"/>
                <a:ea typeface="Source Sans Pro" charset="0"/>
                <a:cs typeface="Source Sans Pro" charset="0"/>
              </a:rPr>
              <a:t>experience of </a:t>
            </a:r>
            <a:r>
              <a:rPr lang="en-US" dirty="0">
                <a:latin typeface="Source Sans Pro" charset="0"/>
                <a:ea typeface="Source Sans Pro" charset="0"/>
                <a:cs typeface="Source Sans Pro" charset="0"/>
              </a:rPr>
              <a:t>our own body, how society genders our body and interacts with </a:t>
            </a:r>
            <a:r>
              <a:rPr lang="en-US" dirty="0" smtClean="0">
                <a:latin typeface="Source Sans Pro" charset="0"/>
                <a:ea typeface="Source Sans Pro" charset="0"/>
                <a:cs typeface="Source Sans Pro" charset="0"/>
              </a:rPr>
              <a:t>us based </a:t>
            </a:r>
            <a:r>
              <a:rPr lang="en-US" dirty="0">
                <a:latin typeface="Source Sans Pro" charset="0"/>
                <a:ea typeface="Source Sans Pro" charset="0"/>
                <a:cs typeface="Source Sans Pro" charset="0"/>
              </a:rPr>
              <a:t>on our </a:t>
            </a:r>
            <a:r>
              <a:rPr lang="en-US" dirty="0" smtClean="0">
                <a:latin typeface="Source Sans Pro" charset="0"/>
                <a:ea typeface="Source Sans Pro" charset="0"/>
                <a:cs typeface="Source Sans Pro" charset="0"/>
              </a:rPr>
              <a:t>body</a:t>
            </a:r>
          </a:p>
          <a:p>
            <a:pPr marL="0" indent="0">
              <a:spcBef>
                <a:spcPts val="0"/>
              </a:spcBef>
              <a:buNone/>
            </a:pPr>
            <a:r>
              <a:rPr lang="en-US" b="1" dirty="0" smtClean="0">
                <a:solidFill>
                  <a:schemeClr val="bg1">
                    <a:lumMod val="85000"/>
                  </a:schemeClr>
                </a:solidFill>
                <a:latin typeface="Source Sans Pro" charset="0"/>
                <a:ea typeface="Source Sans Pro" charset="0"/>
                <a:cs typeface="Source Sans Pro" charset="0"/>
              </a:rPr>
              <a:t>Identity</a:t>
            </a:r>
            <a:r>
              <a:rPr lang="en-US" b="1" dirty="0">
                <a:solidFill>
                  <a:schemeClr val="bg1">
                    <a:lumMod val="85000"/>
                  </a:schemeClr>
                </a:solidFill>
                <a:latin typeface="Source Sans Pro" charset="0"/>
                <a:ea typeface="Source Sans Pro" charset="0"/>
                <a:cs typeface="Source Sans Pro" charset="0"/>
              </a:rPr>
              <a:t>: </a:t>
            </a:r>
            <a:r>
              <a:rPr lang="en-US" dirty="0">
                <a:solidFill>
                  <a:schemeClr val="bg1">
                    <a:lumMod val="85000"/>
                  </a:schemeClr>
                </a:solidFill>
                <a:latin typeface="Source Sans Pro" charset="0"/>
                <a:ea typeface="Source Sans Pro" charset="0"/>
                <a:cs typeface="Source Sans Pro" charset="0"/>
              </a:rPr>
              <a:t>the name we use for our gender based on who we </a:t>
            </a:r>
            <a:r>
              <a:rPr lang="en-US" dirty="0" smtClean="0">
                <a:solidFill>
                  <a:schemeClr val="bg1">
                    <a:lumMod val="85000"/>
                  </a:schemeClr>
                </a:solidFill>
                <a:latin typeface="Source Sans Pro" charset="0"/>
                <a:ea typeface="Source Sans Pro" charset="0"/>
                <a:cs typeface="Source Sans Pro" charset="0"/>
              </a:rPr>
              <a:t>internally know </a:t>
            </a:r>
            <a:r>
              <a:rPr lang="en-US" dirty="0">
                <a:solidFill>
                  <a:schemeClr val="bg1">
                    <a:lumMod val="85000"/>
                  </a:schemeClr>
                </a:solidFill>
                <a:latin typeface="Source Sans Pro" charset="0"/>
                <a:ea typeface="Source Sans Pro" charset="0"/>
                <a:cs typeface="Source Sans Pro" charset="0"/>
              </a:rPr>
              <a:t>ourselves to be</a:t>
            </a:r>
            <a:endParaRPr lang="en-US" dirty="0" smtClean="0">
              <a:solidFill>
                <a:schemeClr val="bg1">
                  <a:lumMod val="85000"/>
                </a:schemeClr>
              </a:solidFill>
              <a:latin typeface="Source Sans Pro" charset="0"/>
              <a:ea typeface="Source Sans Pro" charset="0"/>
              <a:cs typeface="Source Sans Pro" charset="0"/>
            </a:endParaRPr>
          </a:p>
          <a:p>
            <a:pPr marL="0" indent="0">
              <a:spcBef>
                <a:spcPts val="0"/>
              </a:spcBef>
              <a:buNone/>
            </a:pPr>
            <a:r>
              <a:rPr lang="en-US" b="1" dirty="0" smtClean="0">
                <a:solidFill>
                  <a:schemeClr val="bg1">
                    <a:lumMod val="85000"/>
                  </a:schemeClr>
                </a:solidFill>
                <a:latin typeface="Source Sans Pro" charset="0"/>
                <a:ea typeface="Source Sans Pro" charset="0"/>
                <a:cs typeface="Source Sans Pro" charset="0"/>
              </a:rPr>
              <a:t>Expression</a:t>
            </a:r>
            <a:r>
              <a:rPr lang="en-US" dirty="0" smtClean="0">
                <a:solidFill>
                  <a:schemeClr val="bg1">
                    <a:lumMod val="85000"/>
                  </a:schemeClr>
                </a:solidFill>
                <a:latin typeface="Source Sans Pro" charset="0"/>
                <a:ea typeface="Source Sans Pro" charset="0"/>
                <a:cs typeface="Source Sans Pro" charset="0"/>
              </a:rPr>
              <a:t>: how we present our gender in the world and how society, culture, community, and family perceive, interact with, and try to shape our gender</a:t>
            </a:r>
            <a:endParaRPr lang="en-US" dirty="0">
              <a:solidFill>
                <a:schemeClr val="bg1">
                  <a:lumMod val="85000"/>
                </a:schemeClr>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1414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063545" y="6263336"/>
            <a:ext cx="2102609" cy="5946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33402" y="6409840"/>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74" name="Line 9"/>
          <p:cNvSpPr>
            <a:spLocks noChangeShapeType="1"/>
          </p:cNvSpPr>
          <p:nvPr/>
        </p:nvSpPr>
        <p:spPr bwMode="auto">
          <a:xfrm>
            <a:off x="838200" y="3922600"/>
            <a:ext cx="7391400" cy="0"/>
          </a:xfrm>
          <a:prstGeom prst="line">
            <a:avLst/>
          </a:prstGeom>
          <a:noFill/>
          <a:ln w="76200">
            <a:solidFill>
              <a:schemeClr val="tx1"/>
            </a:solidFill>
            <a:round/>
            <a:headEnd type="triangle" w="med" len="med"/>
            <a:tailEnd type="triangle" w="med" len="med"/>
          </a:ln>
        </p:spPr>
        <p:txBody>
          <a:bodyPr lIns="91429" tIns="45714" rIns="91429" bIns="45714">
            <a:prstTxWarp prst="textNoShape">
              <a:avLst/>
            </a:prstTxWarp>
          </a:bodyPr>
          <a:lstStyle/>
          <a:p>
            <a:endParaRPr lang="en-US"/>
          </a:p>
        </p:txBody>
      </p:sp>
      <p:sp>
        <p:nvSpPr>
          <p:cNvPr id="105475" name="Text Box 13"/>
          <p:cNvSpPr txBox="1">
            <a:spLocks noChangeArrowheads="1"/>
          </p:cNvSpPr>
          <p:nvPr/>
        </p:nvSpPr>
        <p:spPr bwMode="auto">
          <a:xfrm>
            <a:off x="76200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Male</a:t>
            </a:r>
          </a:p>
        </p:txBody>
      </p:sp>
      <p:sp>
        <p:nvSpPr>
          <p:cNvPr id="105476" name="Text Box 14"/>
          <p:cNvSpPr txBox="1">
            <a:spLocks noChangeArrowheads="1"/>
          </p:cNvSpPr>
          <p:nvPr/>
        </p:nvSpPr>
        <p:spPr bwMode="auto">
          <a:xfrm>
            <a:off x="533400" y="3277315"/>
            <a:ext cx="990600" cy="369887"/>
          </a:xfrm>
          <a:prstGeom prst="rect">
            <a:avLst/>
          </a:prstGeom>
          <a:noFill/>
          <a:ln w="9525">
            <a:noFill/>
            <a:miter lim="800000"/>
            <a:headEnd/>
            <a:tailEnd/>
          </a:ln>
        </p:spPr>
        <p:txBody>
          <a:bodyPr lIns="91429" tIns="45714" rIns="91429" bIns="45714">
            <a:prstTxWarp prst="textNoShape">
              <a:avLst/>
            </a:prstTxWarp>
            <a:spAutoFit/>
          </a:bodyPr>
          <a:lstStyle/>
          <a:p>
            <a:pPr algn="ctr">
              <a:spcBef>
                <a:spcPct val="50000"/>
              </a:spcBef>
            </a:pPr>
            <a:r>
              <a:rPr lang="en-US" dirty="0">
                <a:latin typeface="Source Sans Pro" charset="0"/>
                <a:ea typeface="Source Sans Pro" charset="0"/>
                <a:cs typeface="Source Sans Pro" charset="0"/>
              </a:rPr>
              <a:t>Female</a:t>
            </a:r>
          </a:p>
        </p:txBody>
      </p:sp>
      <p:sp>
        <p:nvSpPr>
          <p:cNvPr id="16" name="Oval 15"/>
          <p:cNvSpPr/>
          <p:nvPr/>
        </p:nvSpPr>
        <p:spPr>
          <a:xfrm>
            <a:off x="853831" y="3620418"/>
            <a:ext cx="347133" cy="4572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7947593" y="3631528"/>
            <a:ext cx="347133" cy="4572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888345" y="1502728"/>
            <a:ext cx="5291109" cy="1323439"/>
          </a:xfrm>
          <a:prstGeom prst="rect">
            <a:avLst/>
          </a:prstGeom>
          <a:noFill/>
        </p:spPr>
        <p:txBody>
          <a:bodyPr wrap="square" rtlCol="0">
            <a:spAutoFit/>
          </a:bodyPr>
          <a:lstStyle/>
          <a:p>
            <a:pPr algn="ctr"/>
            <a:r>
              <a:rPr lang="en-US" sz="8000" b="1" dirty="0" smtClean="0">
                <a:latin typeface="Source Sans Pro" charset="0"/>
                <a:ea typeface="Source Sans Pro" charset="0"/>
                <a:cs typeface="Source Sans Pro" charset="0"/>
              </a:rPr>
              <a:t>Gende</a:t>
            </a:r>
            <a:r>
              <a:rPr lang="en-US" sz="8000" b="1" dirty="0" smtClean="0">
                <a:latin typeface="Source Sans Pro" charset="0"/>
                <a:ea typeface="Source Sans Pro" charset="0"/>
                <a:cs typeface="Source Sans Pro" charset="0"/>
              </a:rPr>
              <a:t>r</a:t>
            </a:r>
            <a:endParaRPr lang="en-US" sz="8000" b="1" dirty="0">
              <a:latin typeface="Source Sans Pro" charset="0"/>
              <a:ea typeface="Source Sans Pro" charset="0"/>
              <a:cs typeface="Source Sans Pro" charset="0"/>
            </a:endParaRPr>
          </a:p>
        </p:txBody>
      </p:sp>
      <p:sp>
        <p:nvSpPr>
          <p:cNvPr id="43" name="Text Box 16"/>
          <p:cNvSpPr txBox="1">
            <a:spLocks noChangeArrowheads="1"/>
          </p:cNvSpPr>
          <p:nvPr/>
        </p:nvSpPr>
        <p:spPr bwMode="auto">
          <a:xfrm>
            <a:off x="3810000" y="3395554"/>
            <a:ext cx="685800" cy="769938"/>
          </a:xfrm>
          <a:prstGeom prst="rect">
            <a:avLst/>
          </a:prstGeom>
          <a:noFill/>
          <a:ln w="9525">
            <a:noFill/>
            <a:miter lim="800000"/>
            <a:headEnd/>
            <a:tailEnd/>
          </a:ln>
        </p:spPr>
        <p:txBody>
          <a:bodyPr lIns="91429" tIns="45714" rIns="91429" bIns="45714">
            <a:prstTxWarp prst="textNoShape">
              <a:avLst/>
            </a:prstTxWarp>
            <a:spAutoFit/>
          </a:bodyPr>
          <a:lstStyle/>
          <a:p>
            <a:pPr algn="l" eaLnBrk="1" hangingPunct="1">
              <a:spcBef>
                <a:spcPct val="50000"/>
              </a:spcBef>
            </a:pPr>
            <a:r>
              <a:rPr lang="en-US" sz="4400" dirty="0"/>
              <a:t>X</a:t>
            </a:r>
          </a:p>
        </p:txBody>
      </p:sp>
      <p:sp>
        <p:nvSpPr>
          <p:cNvPr id="2" name="TextBox 1"/>
          <p:cNvSpPr txBox="1"/>
          <p:nvPr/>
        </p:nvSpPr>
        <p:spPr>
          <a:xfrm>
            <a:off x="4031027" y="3289745"/>
            <a:ext cx="957313" cy="369332"/>
          </a:xfrm>
          <a:prstGeom prst="rect">
            <a:avLst/>
          </a:prstGeom>
          <a:noFill/>
        </p:spPr>
        <p:txBody>
          <a:bodyPr wrap="none" rtlCol="0">
            <a:spAutoFit/>
          </a:bodyPr>
          <a:lstStyle/>
          <a:p>
            <a:r>
              <a:rPr lang="en-US" dirty="0">
                <a:latin typeface="Source Sans Pro" charset="0"/>
                <a:ea typeface="Source Sans Pro" charset="0"/>
                <a:cs typeface="Source Sans Pro" charset="0"/>
              </a:rPr>
              <a:t>Intersex</a:t>
            </a:r>
          </a:p>
        </p:txBody>
      </p:sp>
      <p:sp>
        <p:nvSpPr>
          <p:cNvPr id="3" name="Rectangle 2"/>
          <p:cNvSpPr/>
          <p:nvPr/>
        </p:nvSpPr>
        <p:spPr>
          <a:xfrm>
            <a:off x="1699458" y="3870990"/>
            <a:ext cx="5785559" cy="1323439"/>
          </a:xfrm>
          <a:prstGeom prst="rect">
            <a:avLst/>
          </a:prstGeom>
        </p:spPr>
        <p:txBody>
          <a:bodyPr wrap="square">
            <a:spAutoFit/>
          </a:bodyPr>
          <a:lstStyle/>
          <a:p>
            <a:pPr lvl="0" algn="ctr"/>
            <a:r>
              <a:rPr lang="en-US" sz="8000" b="1" dirty="0">
                <a:solidFill>
                  <a:prstClr val="black"/>
                </a:solidFill>
                <a:latin typeface="Source Sans Pro" charset="0"/>
                <a:ea typeface="Source Sans Pro" charset="0"/>
                <a:cs typeface="Source Sans Pro" charset="0"/>
              </a:rPr>
              <a:t>Binary</a:t>
            </a:r>
            <a:endParaRPr lang="en-US" sz="8000" b="1" dirty="0">
              <a:solidFill>
                <a:prstClr val="black"/>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63593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547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5475"/>
                                        </p:tgtEl>
                                        <p:attrNameLst>
                                          <p:attrName>style.visibility</p:attrName>
                                        </p:attrNameLst>
                                      </p:cBhvr>
                                      <p:to>
                                        <p:strVal val="hidden"/>
                                      </p:to>
                                    </p:set>
                                  </p:childTnLst>
                                </p:cTn>
                              </p:par>
                              <p:par>
                                <p:cTn id="19" presetID="23" presetClass="entr" presetSubtype="16" fill="hold" grpId="0" nodeType="withEffect">
                                  <p:stCondLst>
                                    <p:cond delay="0"/>
                                  </p:stCondLst>
                                  <p:childTnLst>
                                    <p:set>
                                      <p:cBhvr>
                                        <p:cTn id="20" dur="1" fill="hold">
                                          <p:stCondLst>
                                            <p:cond delay="0"/>
                                          </p:stCondLst>
                                        </p:cTn>
                                        <p:tgtEl>
                                          <p:spTgt spid="105474"/>
                                        </p:tgtEl>
                                        <p:attrNameLst>
                                          <p:attrName>style.visibility</p:attrName>
                                        </p:attrNameLst>
                                      </p:cBhvr>
                                      <p:to>
                                        <p:strVal val="visible"/>
                                      </p:to>
                                    </p:set>
                                    <p:anim calcmode="lin" valueType="num">
                                      <p:cBhvr>
                                        <p:cTn id="21" dur="500" fill="hold"/>
                                        <p:tgtEl>
                                          <p:spTgt spid="105474"/>
                                        </p:tgtEl>
                                        <p:attrNameLst>
                                          <p:attrName>ppt_w</p:attrName>
                                        </p:attrNameLst>
                                      </p:cBhvr>
                                      <p:tavLst>
                                        <p:tav tm="0">
                                          <p:val>
                                            <p:fltVal val="0"/>
                                          </p:val>
                                        </p:tav>
                                        <p:tav tm="100000">
                                          <p:val>
                                            <p:strVal val="#ppt_w"/>
                                          </p:val>
                                        </p:tav>
                                      </p:tavLst>
                                    </p:anim>
                                    <p:anim calcmode="lin" valueType="num">
                                      <p:cBhvr>
                                        <p:cTn id="22" dur="5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p:bldP spid="105476" grpId="0"/>
      <p:bldP spid="16" grpId="0" animBg="1"/>
      <p:bldP spid="17" grpId="0" animBg="1"/>
      <p:bldP spid="41" grpId="0"/>
      <p:bldP spid="41" grpId="1"/>
      <p:bldP spid="4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19"/>
            <a:ext cx="8229600" cy="1143000"/>
          </a:xfrm>
        </p:spPr>
        <p:txBody>
          <a:bodyPr/>
          <a:lstStyle/>
          <a:p>
            <a:r>
              <a:rPr lang="en-US" dirty="0" smtClean="0">
                <a:latin typeface="Source Sans Pro" charset="0"/>
                <a:ea typeface="Source Sans Pro" charset="0"/>
                <a:cs typeface="Source Sans Pro" charset="0"/>
              </a:rPr>
              <a:t>Intersex</a:t>
            </a:r>
            <a:endParaRPr lang="en-US" dirty="0">
              <a:latin typeface="Source Sans Pro" charset="0"/>
              <a:ea typeface="Source Sans Pro" charset="0"/>
              <a:cs typeface="Source Sans Pro" charset="0"/>
            </a:endParaRPr>
          </a:p>
        </p:txBody>
      </p:sp>
      <p:sp>
        <p:nvSpPr>
          <p:cNvPr id="3" name="Content Placeholder 2"/>
          <p:cNvSpPr>
            <a:spLocks noGrp="1"/>
          </p:cNvSpPr>
          <p:nvPr>
            <p:ph idx="1"/>
          </p:nvPr>
        </p:nvSpPr>
        <p:spPr/>
        <p:txBody>
          <a:bodyPr>
            <a:normAutofit/>
          </a:bodyPr>
          <a:lstStyle/>
          <a:p>
            <a:r>
              <a:rPr lang="en-US" dirty="0" smtClean="0">
                <a:latin typeface="Source Sans Pro" charset="0"/>
                <a:ea typeface="Source Sans Pro" charset="0"/>
                <a:cs typeface="Source Sans Pro" charset="0"/>
              </a:rPr>
              <a:t>Describes a person who doesn’t fit the typical definitions of male or female</a:t>
            </a:r>
          </a:p>
          <a:p>
            <a:r>
              <a:rPr lang="en-US" dirty="0" smtClean="0">
                <a:latin typeface="Source Sans Pro" charset="0"/>
                <a:ea typeface="Source Sans Pro" charset="0"/>
                <a:cs typeface="Source Sans Pro" charset="0"/>
              </a:rPr>
              <a:t>Variations in gonads, genitalia, or chromosomes</a:t>
            </a:r>
          </a:p>
          <a:p>
            <a:r>
              <a:rPr lang="en-US" dirty="0" smtClean="0">
                <a:latin typeface="Source Sans Pro" charset="0"/>
                <a:ea typeface="Source Sans Pro" charset="0"/>
                <a:cs typeface="Source Sans Pro" charset="0"/>
              </a:rPr>
              <a:t>Naturally occurring, estimated to be ~2% of live births*</a:t>
            </a:r>
          </a:p>
          <a:p>
            <a:endParaRPr lang="en-US" sz="1800" dirty="0"/>
          </a:p>
          <a:p>
            <a:pPr marL="0" indent="0">
              <a:buNone/>
            </a:pPr>
            <a:r>
              <a:rPr lang="en-US" sz="1800" dirty="0">
                <a:latin typeface="Source Sans Pro" charset="0"/>
                <a:ea typeface="Source Sans Pro" charset="0"/>
                <a:cs typeface="Source Sans Pro" charset="0"/>
              </a:rPr>
              <a:t>* </a:t>
            </a:r>
            <a:r>
              <a:rPr lang="en-US" sz="1400" dirty="0" err="1">
                <a:latin typeface="Source Sans Pro" charset="0"/>
                <a:ea typeface="Source Sans Pro" charset="0"/>
                <a:cs typeface="Source Sans Pro" charset="0"/>
              </a:rPr>
              <a:t>Blackless</a:t>
            </a:r>
            <a:r>
              <a:rPr lang="en-US" sz="1400" dirty="0">
                <a:latin typeface="Source Sans Pro" charset="0"/>
                <a:ea typeface="Source Sans Pro" charset="0"/>
                <a:cs typeface="Source Sans Pro" charset="0"/>
              </a:rPr>
              <a:t>, M., </a:t>
            </a:r>
            <a:r>
              <a:rPr lang="en-US" sz="1400" dirty="0" err="1">
                <a:latin typeface="Source Sans Pro" charset="0"/>
                <a:ea typeface="Source Sans Pro" charset="0"/>
                <a:cs typeface="Source Sans Pro" charset="0"/>
              </a:rPr>
              <a:t>Charuvastra</a:t>
            </a:r>
            <a:r>
              <a:rPr lang="en-US" sz="1400" dirty="0">
                <a:latin typeface="Source Sans Pro" charset="0"/>
                <a:ea typeface="Source Sans Pro" charset="0"/>
                <a:cs typeface="Source Sans Pro" charset="0"/>
              </a:rPr>
              <a:t>, A., et al. (2000). “How sexually dimorphic are we? Review and synthesis.” </a:t>
            </a:r>
            <a:r>
              <a:rPr lang="en-US" sz="1400" i="1" dirty="0">
                <a:latin typeface="Source Sans Pro" charset="0"/>
                <a:ea typeface="Source Sans Pro" charset="0"/>
                <a:cs typeface="Source Sans Pro" charset="0"/>
              </a:rPr>
              <a:t>American Journal of Human Biology: The Official Journal of the Human Biology Council</a:t>
            </a:r>
            <a:endParaRPr lang="en-US" sz="1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16468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33402" y="6409840"/>
            <a:ext cx="2332113" cy="369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a:stretch>
            <a:fillRect/>
          </a:stretch>
        </p:blipFill>
        <p:spPr>
          <a:xfrm>
            <a:off x="1160037" y="124392"/>
            <a:ext cx="6838197" cy="6838197"/>
          </a:xfrm>
          <a:prstGeom prst="rect">
            <a:avLst/>
          </a:prstGeom>
        </p:spPr>
      </p:pic>
      <p:sp>
        <p:nvSpPr>
          <p:cNvPr id="41" name="TextBox 40"/>
          <p:cNvSpPr txBox="1"/>
          <p:nvPr/>
        </p:nvSpPr>
        <p:spPr>
          <a:xfrm>
            <a:off x="1980444" y="1720495"/>
            <a:ext cx="5291109" cy="3293209"/>
          </a:xfrm>
          <a:prstGeom prst="rect">
            <a:avLst/>
          </a:prstGeom>
          <a:noFill/>
        </p:spPr>
        <p:txBody>
          <a:bodyPr wrap="square" rtlCol="0">
            <a:spAutoFit/>
          </a:bodyPr>
          <a:lstStyle/>
          <a:p>
            <a:pPr algn="ctr"/>
            <a:r>
              <a:rPr lang="en-US" sz="8800" b="1" dirty="0">
                <a:latin typeface="Source Sans Pro" charset="0"/>
                <a:ea typeface="Source Sans Pro" charset="0"/>
                <a:cs typeface="Source Sans Pro" charset="0"/>
              </a:rPr>
              <a:t>Gender</a:t>
            </a:r>
          </a:p>
          <a:p>
            <a:pPr algn="ctr"/>
            <a:r>
              <a:rPr lang="en-US" sz="12000" b="1" dirty="0">
                <a:latin typeface="Source Sans Pro" charset="0"/>
                <a:ea typeface="Source Sans Pro" charset="0"/>
                <a:cs typeface="Source Sans Pro" charset="0"/>
              </a:rPr>
              <a:t>Binary</a:t>
            </a:r>
          </a:p>
        </p:txBody>
      </p:sp>
      <p:cxnSp>
        <p:nvCxnSpPr>
          <p:cNvPr id="42" name="Straight Connector 41"/>
          <p:cNvCxnSpPr/>
          <p:nvPr/>
        </p:nvCxnSpPr>
        <p:spPr>
          <a:xfrm flipV="1">
            <a:off x="2468375" y="1393923"/>
            <a:ext cx="4175166" cy="4118167"/>
          </a:xfrm>
          <a:prstGeom prst="line">
            <a:avLst/>
          </a:prstGeom>
          <a:ln w="64135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70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16.4"/>
</p:tagLst>
</file>

<file path=ppt/theme/theme1.xml><?xml version="1.0" encoding="utf-8"?>
<a:theme xmlns:a="http://schemas.openxmlformats.org/drawingml/2006/main" name="2017 G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2017 GS Template" id="{ACEF0250-4F46-8445-8FD6-E67742FA1D26}" vid="{ABA50FD4-2CB3-B644-B5AB-7E4EF82F5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GS Template</Template>
  <TotalTime>1829</TotalTime>
  <Words>3644</Words>
  <Application>Microsoft Office PowerPoint</Application>
  <PresentationFormat>On-screen Show (4:3)</PresentationFormat>
  <Paragraphs>356</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2017 GS Template</vt:lpstr>
      <vt:lpstr>Why Focus on Gender?</vt:lpstr>
      <vt:lpstr>Understandings of Gender Are Changing</vt:lpstr>
      <vt:lpstr>And Fairly Rapidly</vt:lpstr>
      <vt:lpstr>PowerPoint Presentation</vt:lpstr>
      <vt:lpstr>Three Essential Ideas</vt:lpstr>
      <vt:lpstr>Dimensions of Gender</vt:lpstr>
      <vt:lpstr>PowerPoint Presentation</vt:lpstr>
      <vt:lpstr>Intersex</vt:lpstr>
      <vt:lpstr>PowerPoint Presentation</vt:lpstr>
      <vt:lpstr>Dimensions of Gender</vt:lpstr>
      <vt:lpstr>PowerPoint Presentation</vt:lpstr>
      <vt:lpstr>PowerPoint Presentation</vt:lpstr>
      <vt:lpstr>When Did You Know?</vt:lpstr>
      <vt:lpstr>Gender Identity Is Established Early</vt:lpstr>
      <vt:lpstr>PowerPoint Presentation</vt:lpstr>
      <vt:lpstr>Gender Identities: A Small Sampling</vt:lpstr>
      <vt:lpstr>Binary Identities</vt:lpstr>
      <vt:lpstr>Non-Binary Identities</vt:lpstr>
      <vt:lpstr>Agender</vt:lpstr>
      <vt:lpstr>Dimensions of Gender</vt:lpstr>
      <vt:lpstr>PowerPoint Presentation</vt:lpstr>
      <vt:lpstr>PowerPoint Presentation</vt:lpstr>
      <vt:lpstr>PowerPoint Presentation</vt:lpstr>
      <vt:lpstr>Throughout time and from one culture to another, gender norms constantly are changing </vt:lpstr>
      <vt:lpstr>PowerPoint Presentation</vt:lpstr>
      <vt:lpstr>Patterns  </vt:lpstr>
      <vt:lpstr>PowerPoint Presentation</vt:lpstr>
      <vt:lpstr>Gender Congruence</vt:lpstr>
      <vt:lpstr>Personal Gender</vt:lpstr>
      <vt:lpstr>Each of us should determine for ourselves the name we use to identify our gender and what that name means.</vt:lpstr>
      <vt:lpstr>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&amp; Why Are We Doing This Work?</dc:title>
  <dc:creator>Joel Baum</dc:creator>
  <cp:lastModifiedBy>desktop</cp:lastModifiedBy>
  <cp:revision>11</cp:revision>
  <dcterms:created xsi:type="dcterms:W3CDTF">2017-11-14T11:25:54Z</dcterms:created>
  <dcterms:modified xsi:type="dcterms:W3CDTF">2018-10-05T02:06:03Z</dcterms:modified>
</cp:coreProperties>
</file>